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459" r:id="rId2"/>
    <p:sldId id="415" r:id="rId3"/>
    <p:sldId id="347" r:id="rId4"/>
    <p:sldId id="351" r:id="rId5"/>
    <p:sldId id="263" r:id="rId6"/>
    <p:sldId id="268" r:id="rId7"/>
    <p:sldId id="270" r:id="rId8"/>
    <p:sldId id="457" r:id="rId9"/>
    <p:sldId id="428" r:id="rId10"/>
    <p:sldId id="266" r:id="rId11"/>
    <p:sldId id="344" r:id="rId12"/>
    <p:sldId id="355" r:id="rId13"/>
    <p:sldId id="359" r:id="rId14"/>
    <p:sldId id="357" r:id="rId15"/>
    <p:sldId id="358" r:id="rId16"/>
    <p:sldId id="430" r:id="rId17"/>
    <p:sldId id="367" r:id="rId18"/>
    <p:sldId id="369" r:id="rId19"/>
    <p:sldId id="269" r:id="rId20"/>
    <p:sldId id="334" r:id="rId21"/>
    <p:sldId id="273" r:id="rId22"/>
    <p:sldId id="361" r:id="rId23"/>
    <p:sldId id="363" r:id="rId24"/>
    <p:sldId id="275" r:id="rId25"/>
    <p:sldId id="293" r:id="rId26"/>
    <p:sldId id="276" r:id="rId27"/>
    <p:sldId id="378" r:id="rId28"/>
    <p:sldId id="336" r:id="rId29"/>
    <p:sldId id="316" r:id="rId30"/>
    <p:sldId id="283" r:id="rId31"/>
    <p:sldId id="439" r:id="rId32"/>
    <p:sldId id="391" r:id="rId33"/>
    <p:sldId id="327" r:id="rId34"/>
    <p:sldId id="313" r:id="rId35"/>
    <p:sldId id="399" r:id="rId36"/>
    <p:sldId id="460" r:id="rId37"/>
    <p:sldId id="461" r:id="rId38"/>
    <p:sldId id="312" r:id="rId39"/>
    <p:sldId id="314" r:id="rId40"/>
    <p:sldId id="317" r:id="rId41"/>
    <p:sldId id="318" r:id="rId42"/>
    <p:sldId id="464" r:id="rId43"/>
    <p:sldId id="366" r:id="rId44"/>
    <p:sldId id="402" r:id="rId45"/>
    <p:sldId id="323" r:id="rId46"/>
    <p:sldId id="365" r:id="rId47"/>
    <p:sldId id="292" r:id="rId48"/>
    <p:sldId id="445" r:id="rId49"/>
    <p:sldId id="321" r:id="rId50"/>
    <p:sldId id="446" r:id="rId51"/>
    <p:sldId id="463" r:id="rId52"/>
    <p:sldId id="397" r:id="rId53"/>
    <p:sldId id="373" r:id="rId54"/>
    <p:sldId id="339" r:id="rId55"/>
    <p:sldId id="377" r:id="rId56"/>
    <p:sldId id="424" r:id="rId57"/>
    <p:sldId id="380" r:id="rId58"/>
    <p:sldId id="379" r:id="rId59"/>
    <p:sldId id="381" r:id="rId60"/>
    <p:sldId id="310" r:id="rId61"/>
    <p:sldId id="311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DELL" initials="D" lastIdx="1" clrIdx="1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1" autoAdjust="0"/>
    <p:restoredTop sz="94004" autoAdjust="0"/>
  </p:normalViewPr>
  <p:slideViewPr>
    <p:cSldViewPr snapToGrid="0">
      <p:cViewPr>
        <p:scale>
          <a:sx n="58" d="100"/>
          <a:sy n="58" d="100"/>
        </p:scale>
        <p:origin x="1334" y="6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94226-CB3E-4965-BDC8-9BB6DD08D6D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3450E-A774-40C7-BB60-B2318FB70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4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3450E-A774-40C7-BB60-B2318FB70D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5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450E-A774-40C7-BB60-B2318FB70D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845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4FF1B-5710-43AD-AB48-16CC8420610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920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75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32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58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4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05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2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8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01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139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8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51D31-21CE-4B5B-A2C6-304E380869D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D8ACA-2921-46C2-B3DD-BCB9339E7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40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#_ENREF_1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#_ENREF_2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afor-project.org/doku.php/plots:forest_plot_with_subgroups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F2311-B5EE-477C-B897-7466E46A1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4" y="1307613"/>
            <a:ext cx="10745104" cy="3304626"/>
          </a:xfrm>
        </p:spPr>
        <p:txBody>
          <a:bodyPr>
            <a:normAutofit fontScale="90000"/>
          </a:bodyPr>
          <a:lstStyle/>
          <a:p>
            <a:r>
              <a:rPr lang="en-US" altLang="zh-CN" sz="7300" dirty="0"/>
              <a:t>Introduction to Meta-analysis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4000" dirty="0"/>
              <a:t>Yang Rao-Qiong</a:t>
            </a:r>
            <a:br>
              <a:rPr lang="en-US" altLang="zh-CN" sz="4000" dirty="0"/>
            </a:br>
            <a:r>
              <a:rPr lang="en-US" altLang="zh-CN" sz="4000" dirty="0"/>
              <a:t>TREC</a:t>
            </a:r>
            <a:br>
              <a:rPr lang="en-US" altLang="zh-CN" sz="4000" dirty="0"/>
            </a:br>
            <a:r>
              <a:rPr lang="en-US" altLang="zh-CN" sz="4000" dirty="0"/>
              <a:t>2021.09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5D5E1B-74EF-4CEB-B60D-304EF91E5DDC}"/>
              </a:ext>
            </a:extLst>
          </p:cNvPr>
          <p:cNvSpPr txBox="1"/>
          <p:nvPr/>
        </p:nvSpPr>
        <p:spPr>
          <a:xfrm>
            <a:off x="653144" y="5166204"/>
            <a:ext cx="112900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</a:rPr>
              <a:t>Note: The slides of this report are derived from the Meta-analysis course of Dr. Zhang Shuang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42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918" y="584627"/>
            <a:ext cx="12044082" cy="866984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</a:rPr>
              <a:t>文献收集完成后，需要提取哪些数据？</a:t>
            </a:r>
            <a:br>
              <a:rPr lang="en-US" altLang="zh-CN" sz="3200" b="1" dirty="0">
                <a:solidFill>
                  <a:srgbClr val="0000FF"/>
                </a:solidFill>
              </a:rPr>
            </a:br>
            <a:r>
              <a:rPr lang="en-US" altLang="zh-CN" sz="3200" b="1" dirty="0">
                <a:solidFill>
                  <a:srgbClr val="0000FF"/>
                </a:solidFill>
              </a:rPr>
              <a:t>Type 1</a:t>
            </a:r>
            <a:r>
              <a:rPr lang="zh-CN" altLang="en-US" sz="3200" dirty="0">
                <a:solidFill>
                  <a:srgbClr val="0000FF"/>
                </a:solidFill>
              </a:rPr>
              <a:t>：</a:t>
            </a:r>
            <a:r>
              <a:rPr lang="en-US" altLang="zh-CN" sz="3200" dirty="0">
                <a:solidFill>
                  <a:srgbClr val="0000FF"/>
                </a:solidFill>
              </a:rPr>
              <a:t>Mean value and variation</a:t>
            </a:r>
            <a:r>
              <a:rPr lang="zh-CN" altLang="en-US" sz="3200" dirty="0">
                <a:solidFill>
                  <a:srgbClr val="0000FF"/>
                </a:solidFill>
              </a:rPr>
              <a:t>（</a:t>
            </a:r>
            <a:r>
              <a:rPr lang="en-US" altLang="zh-CN" sz="3200" dirty="0">
                <a:solidFill>
                  <a:srgbClr val="0000FF"/>
                </a:solidFill>
              </a:rPr>
              <a:t>6</a:t>
            </a:r>
            <a:r>
              <a:rPr lang="zh-CN" altLang="en-US" sz="3200" dirty="0">
                <a:solidFill>
                  <a:srgbClr val="0000FF"/>
                </a:solidFill>
              </a:rPr>
              <a:t>组数据）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170" y="2097738"/>
            <a:ext cx="6001296" cy="17526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Treated group: mean value, sample size, </a:t>
            </a:r>
            <a:r>
              <a:rPr lang="en-US" altLang="zh-CN" dirty="0" err="1"/>
              <a:t>sd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Control group: mean value, sample size, </a:t>
            </a:r>
            <a:r>
              <a:rPr lang="en-US" altLang="zh-CN" dirty="0" err="1"/>
              <a:t>sd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处理的均值、样本量、标准差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</a:rPr>
              <a:t>sd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对照的均值、样本量、标准差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10" y="2097739"/>
            <a:ext cx="3658402" cy="3353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90273" y="4147337"/>
                <a:ext cx="6695257" cy="1388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注意，如果文献中报道的是标准误（</a:t>
                </a:r>
                <a:r>
                  <a:rPr lang="en-US" altLang="zh-CN" sz="2000" dirty="0"/>
                  <a:t>se</a:t>
                </a:r>
                <a:r>
                  <a:rPr lang="zh-CN" altLang="en-US" sz="2000" dirty="0"/>
                  <a:t>）</a:t>
                </a:r>
                <a:r>
                  <a:rPr lang="en-US" altLang="zh-CN" sz="2000" dirty="0"/>
                  <a:t>,</a:t>
                </a:r>
              </a:p>
              <a:p>
                <a:r>
                  <a:rPr lang="zh-CN" altLang="en-US" sz="2000" dirty="0"/>
                  <a:t>应将标准误转换为标准差</a:t>
                </a:r>
                <a:endParaRPr lang="en-US" altLang="zh-CN" sz="2000" dirty="0"/>
              </a:p>
              <a:p>
                <a:r>
                  <a:rPr lang="zh-CN" altLang="en-US" sz="2000" dirty="0"/>
                  <a:t>即：</a:t>
                </a:r>
                <a:r>
                  <a:rPr lang="en-US" altLang="zh-CN" sz="2000" dirty="0" err="1"/>
                  <a:t>sd</a:t>
                </a:r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*</a:t>
                </a:r>
                <a:r>
                  <a:rPr lang="en-US" altLang="zh-CN" sz="2000" dirty="0"/>
                  <a:t>se</a:t>
                </a:r>
                <a:endParaRPr lang="zh-CN" altLang="zh-CN" sz="2000" dirty="0"/>
              </a:p>
              <a:p>
                <a:endParaRPr lang="zh-CN" altLang="zh-CN" sz="1200" dirty="0"/>
              </a:p>
              <a:p>
                <a:endParaRPr lang="zh-CN" altLang="en-US" sz="12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73" y="4147337"/>
                <a:ext cx="6695257" cy="1388457"/>
              </a:xfrm>
              <a:prstGeom prst="rect">
                <a:avLst/>
              </a:prstGeom>
              <a:blipFill>
                <a:blip r:embed="rId3"/>
                <a:stretch>
                  <a:fillRect l="-1002" t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7544543" y="5351287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打猎（处理）</a:t>
            </a:r>
            <a:endParaRPr lang="en-US" altLang="zh-CN" sz="20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9082509" y="5351287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/>
            </a:lvl1pPr>
          </a:lstStyle>
          <a:p>
            <a:r>
              <a:rPr lang="zh-CN" altLang="en-US" sz="2000" dirty="0"/>
              <a:t>未打猎（对照）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7920239" y="3331423"/>
            <a:ext cx="490888" cy="405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9391301" y="2678445"/>
            <a:ext cx="490888" cy="405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8411127" y="2791326"/>
            <a:ext cx="175686" cy="1925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9452512" y="2162875"/>
            <a:ext cx="175686" cy="1925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8649562" y="3224463"/>
            <a:ext cx="282347" cy="288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9741015" y="2569765"/>
            <a:ext cx="282347" cy="288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分析第一步</a:t>
            </a:r>
            <a:r>
              <a:rPr lang="en-US" altLang="zh-CN" b="1" dirty="0">
                <a:solidFill>
                  <a:srgbClr val="0000FF"/>
                </a:solidFill>
              </a:rPr>
              <a:t>--</a:t>
            </a:r>
            <a:r>
              <a:rPr lang="zh-CN" altLang="en-US" b="1" dirty="0">
                <a:solidFill>
                  <a:srgbClr val="0000FF"/>
                </a:solidFill>
              </a:rPr>
              <a:t>文献查找与数据收集</a:t>
            </a:r>
            <a:br>
              <a:rPr lang="en-US" altLang="zh-CN" b="1" dirty="0">
                <a:solidFill>
                  <a:srgbClr val="0000FF"/>
                </a:solidFill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786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3947"/>
              </p:ext>
            </p:extLst>
          </p:nvPr>
        </p:nvGraphicFramePr>
        <p:xfrm>
          <a:off x="2875475" y="2097741"/>
          <a:ext cx="5840963" cy="34423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4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456">
                <a:tc>
                  <a:txBody>
                    <a:bodyPr/>
                    <a:lstStyle/>
                    <a:p>
                      <a:pPr algn="l" fontAlgn="ctr"/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1" u="none" strike="noStrike" dirty="0">
                          <a:effectLst/>
                        </a:rPr>
                        <a:t>Treated group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1" u="none" strike="noStrike" dirty="0">
                          <a:effectLst/>
                        </a:rPr>
                        <a:t>Control group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328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康复者数量</a:t>
                      </a:r>
                      <a:endParaRPr lang="en-US" altLang="zh-CN" sz="2800" b="1" i="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zh-CN" sz="2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Recovered number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 err="1">
                          <a:effectLst/>
                        </a:rPr>
                        <a:t>nt1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 err="1">
                          <a:effectLst/>
                        </a:rPr>
                        <a:t>nc1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61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未康复者数量</a:t>
                      </a:r>
                      <a:endParaRPr lang="en-US" altLang="zh-CN" sz="2800" b="1" i="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zh-CN" sz="2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Non-recovered number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 err="1">
                          <a:effectLst/>
                        </a:rPr>
                        <a:t>nt2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 err="1">
                          <a:effectLst/>
                        </a:rPr>
                        <a:t>nc2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>
          <a:xfrm>
            <a:off x="407894" y="365759"/>
            <a:ext cx="10515600" cy="1301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文献收集完成后，需要提取哪些数据？</a:t>
            </a:r>
            <a:br>
              <a:rPr lang="en-US" altLang="zh-CN" b="1" dirty="0">
                <a:solidFill>
                  <a:srgbClr val="0000FF"/>
                </a:solidFill>
              </a:rPr>
            </a:br>
            <a:r>
              <a:rPr lang="en-US" altLang="zh-CN" b="1" dirty="0">
                <a:solidFill>
                  <a:srgbClr val="0000FF"/>
                </a:solidFill>
              </a:rPr>
              <a:t>Type 2</a:t>
            </a:r>
            <a:r>
              <a:rPr lang="zh-CN" altLang="en-US" b="1" dirty="0">
                <a:solidFill>
                  <a:srgbClr val="0000FF"/>
                </a:solidFill>
              </a:rPr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二联表数据，各组的计数数据 （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zh-CN" altLang="en-US" b="1" dirty="0">
                <a:solidFill>
                  <a:srgbClr val="FF0000"/>
                </a:solidFill>
              </a:rPr>
              <a:t>个计数数值）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9659" y="5907466"/>
            <a:ext cx="9660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</a:rPr>
              <a:t>医学类常用：提取四种分组条件下，患者样本的数量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分析第一步</a:t>
            </a:r>
            <a:r>
              <a:rPr lang="en-US" altLang="zh-CN" b="1" dirty="0">
                <a:solidFill>
                  <a:srgbClr val="0000FF"/>
                </a:solidFill>
              </a:rPr>
              <a:t>--</a:t>
            </a:r>
            <a:r>
              <a:rPr lang="zh-CN" altLang="en-US" b="1" dirty="0">
                <a:solidFill>
                  <a:srgbClr val="0000FF"/>
                </a:solidFill>
              </a:rPr>
              <a:t>文献查找与数据收集</a:t>
            </a:r>
            <a:br>
              <a:rPr lang="en-US" altLang="zh-CN" b="1" dirty="0">
                <a:solidFill>
                  <a:srgbClr val="0000FF"/>
                </a:solidFill>
              </a:rPr>
            </a:b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50ADA4-3C3F-4C89-ADA2-DE36BDB32F16}"/>
              </a:ext>
            </a:extLst>
          </p:cNvPr>
          <p:cNvSpPr txBox="1"/>
          <p:nvPr/>
        </p:nvSpPr>
        <p:spPr>
          <a:xfrm>
            <a:off x="1671456" y="1435929"/>
            <a:ext cx="6119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2 by 2 frequency table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6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6702" y="5779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</a:rPr>
              <a:t>文献收集完成后，需要提取哪些数据？</a:t>
            </a:r>
            <a:br>
              <a:rPr lang="en-US" altLang="zh-CN" b="1" dirty="0">
                <a:solidFill>
                  <a:srgbClr val="0000FF"/>
                </a:solidFill>
              </a:rPr>
            </a:br>
            <a:r>
              <a:rPr lang="en-US" altLang="zh-CN" b="1" dirty="0">
                <a:solidFill>
                  <a:srgbClr val="FF0000"/>
                </a:solidFill>
              </a:rPr>
              <a:t>Type 3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statistical data</a:t>
            </a:r>
            <a:r>
              <a:rPr lang="zh-CN" altLang="en-US" b="1" dirty="0">
                <a:solidFill>
                  <a:srgbClr val="FF0000"/>
                </a:solidFill>
              </a:rPr>
              <a:t>统计量数据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187" y="1905227"/>
            <a:ext cx="11177385" cy="4351338"/>
          </a:xfrm>
        </p:spPr>
        <p:txBody>
          <a:bodyPr/>
          <a:lstStyle/>
          <a:p>
            <a:r>
              <a:rPr lang="zh-CN" altLang="en-US" dirty="0"/>
              <a:t>如果前两类信息都不可获取，则查找：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en-US" dirty="0">
                <a:solidFill>
                  <a:srgbClr val="FF0000"/>
                </a:solidFill>
              </a:rPr>
              <a:t>相关系数</a:t>
            </a:r>
            <a:r>
              <a:rPr lang="en-US" altLang="zh-CN" dirty="0">
                <a:solidFill>
                  <a:srgbClr val="FF0000"/>
                </a:solidFill>
              </a:rPr>
              <a:t>r,  t</a:t>
            </a:r>
            <a:r>
              <a:rPr lang="zh-CN" altLang="en-US" dirty="0">
                <a:solidFill>
                  <a:srgbClr val="FF0000"/>
                </a:solidFill>
              </a:rPr>
              <a:t>值，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zh-CN" altLang="en-US" dirty="0">
                <a:solidFill>
                  <a:srgbClr val="FF0000"/>
                </a:solidFill>
              </a:rPr>
              <a:t>值，样本量</a:t>
            </a:r>
            <a:r>
              <a:rPr lang="en-US" altLang="zh-CN" dirty="0">
                <a:solidFill>
                  <a:srgbClr val="FF0000"/>
                </a:solidFill>
              </a:rPr>
              <a:t>(n), </a:t>
            </a:r>
            <a:r>
              <a:rPr lang="zh-CN" altLang="en-US" dirty="0">
                <a:solidFill>
                  <a:srgbClr val="FF0000"/>
                </a:solidFill>
              </a:rPr>
              <a:t>自由度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df</a:t>
            </a:r>
            <a:r>
              <a:rPr lang="en-US" altLang="zh-CN" dirty="0">
                <a:solidFill>
                  <a:srgbClr val="FF0000"/>
                </a:solidFill>
              </a:rPr>
              <a:t>),  </a:t>
            </a:r>
            <a:r>
              <a:rPr lang="zh-CN" altLang="en-US" dirty="0">
                <a:solidFill>
                  <a:srgbClr val="FF0000"/>
                </a:solidFill>
              </a:rPr>
              <a:t>卡方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χ2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值等统计量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Correlation coefficient, t value, F value, sample size, degree of freedom, χ2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85" y="3618745"/>
            <a:ext cx="6122460" cy="26360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82935" y="6258325"/>
            <a:ext cx="9138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从理论上来讲，绝大多数类型的研究数据都可以用来做</a:t>
            </a:r>
            <a:r>
              <a:rPr lang="en-US" altLang="zh-CN" sz="2400" b="1" dirty="0">
                <a:solidFill>
                  <a:srgbClr val="0000FF"/>
                </a:solidFill>
              </a:rPr>
              <a:t>meta</a:t>
            </a:r>
            <a:r>
              <a:rPr lang="zh-CN" altLang="en-US" sz="2400" b="1" dirty="0">
                <a:solidFill>
                  <a:srgbClr val="0000FF"/>
                </a:solidFill>
              </a:rPr>
              <a:t>分析</a:t>
            </a:r>
          </a:p>
        </p:txBody>
      </p:sp>
      <p:sp>
        <p:nvSpPr>
          <p:cNvPr id="7" name="矩形 6"/>
          <p:cNvSpPr/>
          <p:nvPr/>
        </p:nvSpPr>
        <p:spPr>
          <a:xfrm>
            <a:off x="-1" y="0"/>
            <a:ext cx="7151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分析第一步</a:t>
            </a:r>
            <a:r>
              <a:rPr lang="en-US" altLang="zh-CN" b="1" dirty="0">
                <a:solidFill>
                  <a:srgbClr val="0000FF"/>
                </a:solidFill>
              </a:rPr>
              <a:t>--</a:t>
            </a:r>
            <a:r>
              <a:rPr lang="zh-CN" altLang="en-US" b="1" dirty="0">
                <a:solidFill>
                  <a:srgbClr val="0000FF"/>
                </a:solidFill>
              </a:rPr>
              <a:t>文献查找与数据收集</a:t>
            </a:r>
            <a:br>
              <a:rPr lang="en-US" altLang="zh-CN" b="1" dirty="0">
                <a:solidFill>
                  <a:srgbClr val="0000FF"/>
                </a:solidFill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8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57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数据提取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958" y="967209"/>
            <a:ext cx="10515600" cy="4351338"/>
          </a:xfrm>
        </p:spPr>
        <p:txBody>
          <a:bodyPr/>
          <a:lstStyle/>
          <a:p>
            <a:r>
              <a:rPr lang="zh-CN" altLang="en-US" dirty="0"/>
              <a:t>直接提取文中，表中，附件中数据</a:t>
            </a:r>
            <a:endParaRPr lang="en-US" altLang="zh-CN" dirty="0"/>
          </a:p>
          <a:p>
            <a:r>
              <a:rPr lang="zh-CN" altLang="en-US" dirty="0"/>
              <a:t>数据提取软件</a:t>
            </a:r>
            <a:r>
              <a:rPr lang="en-US" altLang="zh-CN" dirty="0"/>
              <a:t>(</a:t>
            </a:r>
            <a:r>
              <a:rPr lang="en-US" altLang="zh-CN" dirty="0" err="1"/>
              <a:t>WebPlotDigitizer</a:t>
            </a:r>
            <a:r>
              <a:rPr lang="en-US" altLang="zh-CN" dirty="0"/>
              <a:t>, </a:t>
            </a:r>
            <a:r>
              <a:rPr lang="zh-CN" altLang="en-US" dirty="0"/>
              <a:t>数据提取神器</a:t>
            </a:r>
            <a:r>
              <a:rPr lang="en-US" altLang="zh-CN" dirty="0"/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963" y="2152812"/>
            <a:ext cx="5502559" cy="32935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42547" y="5639093"/>
            <a:ext cx="9078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0"/>
              </a:spcAft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使用此软件请引用：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0"/>
              </a:spcAft>
            </a:pP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Burda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U., E. A. O'Connor, E. M. Webber, N. Redmond, and L. A. Perdue. 2017. Estimating data from figures with a Web-based program: Considerations for a systematic review. </a:t>
            </a:r>
            <a:r>
              <a:rPr lang="en-US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Synthesis Methods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:258-262.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分析第一步</a:t>
            </a:r>
            <a:r>
              <a:rPr lang="en-US" altLang="zh-CN" b="1" dirty="0">
                <a:solidFill>
                  <a:srgbClr val="0000FF"/>
                </a:solidFill>
              </a:rPr>
              <a:t>--</a:t>
            </a:r>
            <a:r>
              <a:rPr lang="zh-CN" altLang="en-US" b="1" dirty="0">
                <a:solidFill>
                  <a:srgbClr val="0000FF"/>
                </a:solidFill>
              </a:rPr>
              <a:t>文献查找与数据收集</a:t>
            </a:r>
            <a:br>
              <a:rPr lang="en-US" altLang="zh-CN" b="1" dirty="0">
                <a:solidFill>
                  <a:srgbClr val="0000FF"/>
                </a:solidFill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14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0330" y="458319"/>
            <a:ext cx="10515600" cy="908356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00FF"/>
                </a:solidFill>
              </a:rPr>
              <a:t>数据提取后的一般格式（均值变异数据）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419085"/>
              </p:ext>
            </p:extLst>
          </p:nvPr>
        </p:nvGraphicFramePr>
        <p:xfrm>
          <a:off x="595604" y="1613706"/>
          <a:ext cx="10515600" cy="3078112"/>
        </p:xfrm>
        <a:graphic>
          <a:graphicData uri="http://schemas.openxmlformats.org/drawingml/2006/table">
            <a:tbl>
              <a:tblPr/>
              <a:tblGrid>
                <a:gridCol w="683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7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2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22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408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89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81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ID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Study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Guild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BM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Distance_Km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Nhunted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Ncontrol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Abundhunted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Abundcontrol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SDhunted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SDcontrol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Paciulli, 2004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Frug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5.8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1.28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1.26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1.131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1.122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Paciulli, 2004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Herb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7.39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4.33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1.61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2.081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1.269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Paciulli, 2004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Frug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6.45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5.15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2.21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2.269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1.487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Paciulli, 2004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Frug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4.53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14.45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13.73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3.801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3.705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Cronin, 2013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Herb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4.32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0.224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0.566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Cronin, 2013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Frug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0.16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0.224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Cronin, 2013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Frug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5.8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0.06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0.245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0.265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Cronin, 2013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Herb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4.32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0.265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0.265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Cronin, 2013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Frug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0.265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Cronin, 2013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Herb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10.9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0.374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0.361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Cronin, 2013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Frug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3.76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0.633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Cronin, 2013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Frug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3.92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0.97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0.837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0.985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Cronin, 2013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Frug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3.76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0.837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Cronin, 2013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Herb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10.9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0.72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0.849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0.387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19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</a:t>
                      </a:r>
                    </a:p>
                  </a:txBody>
                  <a:tcPr marL="9502" marR="9502" marT="9502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Cronin, 2013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Frug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3.92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0.64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1.02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</a:t>
                      </a:r>
                    </a:p>
                  </a:txBody>
                  <a:tcPr marL="9502" marR="9502" marT="9502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cxnSp>
        <p:nvCxnSpPr>
          <p:cNvPr id="12" name="直接箭头连接符 11"/>
          <p:cNvCxnSpPr/>
          <p:nvPr/>
        </p:nvCxnSpPr>
        <p:spPr>
          <a:xfrm flipV="1">
            <a:off x="2690325" y="4724397"/>
            <a:ext cx="121298" cy="36389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3847319" y="4721285"/>
            <a:ext cx="121298" cy="36389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802066" y="4721286"/>
            <a:ext cx="121298" cy="36389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750974" y="510236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影响因素</a:t>
            </a:r>
            <a:r>
              <a:rPr lang="en-US" altLang="zh-CN" dirty="0"/>
              <a:t>(</a:t>
            </a:r>
            <a:r>
              <a:rPr lang="zh-CN" altLang="en-US" dirty="0"/>
              <a:t>解释变量</a:t>
            </a:r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5627816" y="4738466"/>
            <a:ext cx="121298" cy="3638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636099" y="4713739"/>
            <a:ext cx="121298" cy="3638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7704104" y="4713740"/>
            <a:ext cx="121298" cy="3638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8904153" y="4763040"/>
            <a:ext cx="121298" cy="3638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600599" y="621522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六组数据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 rot="17169056">
            <a:off x="4800294" y="5496439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狩猎样本量</a:t>
            </a:r>
          </a:p>
        </p:txBody>
      </p:sp>
      <p:sp>
        <p:nvSpPr>
          <p:cNvPr id="23" name="文本框 22"/>
          <p:cNvSpPr txBox="1"/>
          <p:nvPr/>
        </p:nvSpPr>
        <p:spPr>
          <a:xfrm rot="17169056">
            <a:off x="5777027" y="5460561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对照样本量</a:t>
            </a:r>
          </a:p>
        </p:txBody>
      </p:sp>
      <p:sp>
        <p:nvSpPr>
          <p:cNvPr id="24" name="文本框 23"/>
          <p:cNvSpPr txBox="1"/>
          <p:nvPr/>
        </p:nvSpPr>
        <p:spPr>
          <a:xfrm rot="17169056">
            <a:off x="8245090" y="543395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对照均值</a:t>
            </a:r>
          </a:p>
        </p:txBody>
      </p:sp>
      <p:sp>
        <p:nvSpPr>
          <p:cNvPr id="25" name="文本框 24"/>
          <p:cNvSpPr txBox="1"/>
          <p:nvPr/>
        </p:nvSpPr>
        <p:spPr>
          <a:xfrm rot="17169056">
            <a:off x="6967992" y="543395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狩猎均值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9903015" y="4713739"/>
            <a:ext cx="121298" cy="3638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 rot="17169056">
            <a:off x="9074499" y="549228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狩猎标准差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10854434" y="4738466"/>
            <a:ext cx="121298" cy="3638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 rot="17169056">
            <a:off x="10025919" y="551701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对照标准差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60" y="6205205"/>
            <a:ext cx="6813661" cy="616162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分析第一步</a:t>
            </a:r>
            <a:r>
              <a:rPr lang="en-US" altLang="zh-CN" b="1" dirty="0">
                <a:solidFill>
                  <a:srgbClr val="0000FF"/>
                </a:solidFill>
              </a:rPr>
              <a:t>--</a:t>
            </a:r>
            <a:r>
              <a:rPr lang="zh-CN" altLang="en-US" b="1" dirty="0">
                <a:solidFill>
                  <a:srgbClr val="0000FF"/>
                </a:solidFill>
              </a:rPr>
              <a:t>文献查找与数据收集</a:t>
            </a:r>
            <a:br>
              <a:rPr lang="en-US" altLang="zh-CN" b="1" dirty="0">
                <a:solidFill>
                  <a:srgbClr val="0000FF"/>
                </a:solidFill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41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24" grpId="0"/>
      <p:bldP spid="25" grpId="0"/>
      <p:bldP spid="27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0765" y="379337"/>
            <a:ext cx="10515600" cy="973099"/>
          </a:xfrm>
        </p:spPr>
        <p:txBody>
          <a:bodyPr/>
          <a:lstStyle/>
          <a:p>
            <a:pPr algn="ctr"/>
            <a:r>
              <a:rPr lang="zh-CN" altLang="en-US" dirty="0"/>
              <a:t>效应值的意义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Meaning of effect size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41158" y="1462412"/>
            <a:ext cx="11309684" cy="283589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效应值：</a:t>
            </a:r>
            <a:r>
              <a:rPr lang="zh-CN" altLang="en-US" sz="2400" b="1" dirty="0">
                <a:solidFill>
                  <a:srgbClr val="0000FF"/>
                </a:solidFill>
              </a:rPr>
              <a:t>处理组与对照组的差异程度，或者某因素</a:t>
            </a:r>
            <a:r>
              <a:rPr lang="en-US" altLang="zh-CN" sz="2400" b="1" dirty="0">
                <a:solidFill>
                  <a:srgbClr val="0000FF"/>
                </a:solidFill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</a:rPr>
              <a:t>和某指标</a:t>
            </a:r>
            <a:r>
              <a:rPr lang="en-US" altLang="zh-CN" sz="2400" b="1" dirty="0">
                <a:solidFill>
                  <a:srgbClr val="0000FF"/>
                </a:solidFill>
              </a:rPr>
              <a:t>y</a:t>
            </a:r>
            <a:r>
              <a:rPr lang="zh-CN" altLang="en-US" sz="2400" b="1" dirty="0">
                <a:solidFill>
                  <a:srgbClr val="0000FF"/>
                </a:solidFill>
              </a:rPr>
              <a:t>的关系的紧密程度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en-US" altLang="zh-CN" sz="2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Effect size: The degree of difference between the treatment group and the control group, or the intensity of the relationship between x and y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zh-CN" altLang="en-US" sz="2400" dirty="0"/>
              <a:t>效应值越大，则处理的作用越强，或</a:t>
            </a:r>
            <a:r>
              <a:rPr lang="en-US" altLang="zh-CN" sz="2400" dirty="0"/>
              <a:t>x</a:t>
            </a:r>
            <a:r>
              <a:rPr lang="zh-CN" altLang="en-US" sz="2400" dirty="0"/>
              <a:t>和</a:t>
            </a:r>
            <a:r>
              <a:rPr lang="en-US" altLang="zh-CN" sz="2400" dirty="0"/>
              <a:t>y</a:t>
            </a:r>
            <a:r>
              <a:rPr lang="zh-CN" altLang="en-US" sz="2400" dirty="0"/>
              <a:t>的关系越密切</a:t>
            </a:r>
            <a:endParaRPr lang="en-US" altLang="zh-CN" sz="2400" dirty="0"/>
          </a:p>
          <a:p>
            <a:r>
              <a:rPr lang="zh-CN" altLang="en-US" sz="2400" dirty="0"/>
              <a:t>一般与</a:t>
            </a:r>
            <a:r>
              <a:rPr lang="en-US" altLang="zh-CN" sz="2400" dirty="0"/>
              <a:t>0</a:t>
            </a:r>
            <a:r>
              <a:rPr lang="zh-CN" altLang="en-US" sz="2400" dirty="0"/>
              <a:t>或</a:t>
            </a:r>
            <a:r>
              <a:rPr lang="en-US" altLang="zh-CN" sz="2400" dirty="0"/>
              <a:t>1</a:t>
            </a:r>
            <a:r>
              <a:rPr lang="zh-CN" altLang="en-US" sz="2400" dirty="0"/>
              <a:t>为界限，比如大于</a:t>
            </a:r>
            <a:r>
              <a:rPr lang="en-US" altLang="zh-CN" sz="2400" dirty="0"/>
              <a:t>0</a:t>
            </a:r>
            <a:r>
              <a:rPr lang="zh-CN" altLang="en-US" sz="2400" dirty="0"/>
              <a:t>或</a:t>
            </a:r>
            <a:r>
              <a:rPr lang="en-US" altLang="zh-CN" sz="2400" dirty="0"/>
              <a:t>1</a:t>
            </a:r>
            <a:r>
              <a:rPr lang="zh-CN" altLang="en-US" sz="2400" dirty="0"/>
              <a:t>，表示处理强于对照。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分析第二步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单个研究案例的效应值和权重计算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68544" y="4018472"/>
            <a:ext cx="98321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</a:rPr>
              <a:t>比如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algn="ctr"/>
            <a:r>
              <a:rPr lang="zh-CN" altLang="en-US" sz="2400" dirty="0"/>
              <a:t>效应值</a:t>
            </a:r>
            <a:r>
              <a:rPr lang="en-US" altLang="zh-CN" sz="2400" dirty="0"/>
              <a:t>=</a:t>
            </a:r>
            <a:r>
              <a:rPr lang="zh-CN" altLang="en-US" sz="2400" dirty="0"/>
              <a:t>处理 </a:t>
            </a:r>
            <a:r>
              <a:rPr lang="en-US" altLang="zh-CN" sz="2400" dirty="0"/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打猎</a:t>
            </a:r>
            <a:r>
              <a:rPr lang="en-US" altLang="zh-CN" sz="2400" dirty="0"/>
              <a:t>) </a:t>
            </a:r>
            <a:r>
              <a:rPr lang="zh-CN" altLang="en-US" sz="2400" dirty="0"/>
              <a:t>的均值 </a:t>
            </a:r>
            <a:r>
              <a:rPr lang="en-US" altLang="zh-CN" sz="2400" dirty="0"/>
              <a:t>- </a:t>
            </a:r>
            <a:r>
              <a:rPr lang="zh-CN" altLang="en-US" sz="2400" dirty="0"/>
              <a:t>对照（</a:t>
            </a:r>
            <a:r>
              <a:rPr lang="zh-CN" altLang="en-US" sz="2400" dirty="0">
                <a:solidFill>
                  <a:srgbClr val="FF0000"/>
                </a:solidFill>
              </a:rPr>
              <a:t>未打猎</a:t>
            </a:r>
            <a:r>
              <a:rPr lang="zh-CN" altLang="en-US" sz="2400" dirty="0"/>
              <a:t>）的均值</a:t>
            </a:r>
            <a:endParaRPr lang="en-US" altLang="zh-CN" sz="2400" dirty="0"/>
          </a:p>
          <a:p>
            <a:pPr algn="ctr"/>
            <a:r>
              <a:rPr lang="en-US" altLang="zh-CN" sz="2400" dirty="0"/>
              <a:t>effect size= treated mean – control mean</a:t>
            </a:r>
          </a:p>
          <a:p>
            <a:pPr algn="ctr"/>
            <a:r>
              <a:rPr lang="zh-CN" altLang="en-US" sz="2400" b="1" dirty="0">
                <a:solidFill>
                  <a:srgbClr val="0000FF"/>
                </a:solidFill>
              </a:rPr>
              <a:t>或者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algn="ctr"/>
            <a:r>
              <a:rPr lang="zh-CN" altLang="en-US" sz="2400" dirty="0"/>
              <a:t>效应值</a:t>
            </a:r>
            <a:r>
              <a:rPr lang="en-US" altLang="zh-CN" sz="2400" dirty="0"/>
              <a:t>= </a:t>
            </a:r>
            <a:r>
              <a:rPr lang="zh-CN" altLang="en-US" sz="2400" dirty="0"/>
              <a:t>处理的均值  </a:t>
            </a:r>
            <a:r>
              <a:rPr lang="en-US" altLang="zh-CN" sz="2400" dirty="0"/>
              <a:t>/</a:t>
            </a:r>
            <a:r>
              <a:rPr lang="zh-CN" altLang="en-US" sz="2400" dirty="0"/>
              <a:t>  对照的均值</a:t>
            </a:r>
            <a:endParaRPr lang="en-US" altLang="zh-CN" sz="2400" dirty="0"/>
          </a:p>
          <a:p>
            <a:pPr algn="ctr"/>
            <a:r>
              <a:rPr lang="en-US" altLang="zh-CN" sz="2400" dirty="0"/>
              <a:t>effect size=treated mean / control mean</a:t>
            </a:r>
          </a:p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40310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Different type of effect size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154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1) </a:t>
            </a:r>
            <a:r>
              <a:rPr lang="zh-CN" altLang="en-US" dirty="0"/>
              <a:t>处理和对照之间的差别</a:t>
            </a:r>
            <a:r>
              <a:rPr lang="en-US" altLang="zh-CN" dirty="0"/>
              <a:t>Differences between treatment and control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Cohen’s d, Hedges’ d</a:t>
            </a:r>
            <a:r>
              <a:rPr lang="zh-CN" altLang="en-US" dirty="0"/>
              <a:t>，</a:t>
            </a:r>
            <a:r>
              <a:rPr lang="en-US" altLang="zh-CN" dirty="0"/>
              <a:t>Hedges’ g </a:t>
            </a:r>
            <a:r>
              <a:rPr lang="zh-CN" altLang="en-US" dirty="0"/>
              <a:t>，</a:t>
            </a:r>
            <a:r>
              <a:rPr lang="en-US" altLang="zh-CN" dirty="0"/>
              <a:t>the natural logarithm (log) of the response ratio (</a:t>
            </a:r>
            <a:r>
              <a:rPr lang="en-US" altLang="zh-CN" dirty="0" err="1"/>
              <a:t>lnR</a:t>
            </a:r>
            <a:r>
              <a:rPr lang="en-US" altLang="zh-CN" dirty="0"/>
              <a:t> or </a:t>
            </a:r>
            <a:r>
              <a:rPr lang="en-US" altLang="zh-CN" dirty="0" err="1"/>
              <a:t>lnRR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2) </a:t>
            </a:r>
            <a:r>
              <a:rPr lang="zh-CN" altLang="en-US" dirty="0"/>
              <a:t>两个变量之间的关系</a:t>
            </a:r>
            <a:r>
              <a:rPr lang="en-US" altLang="zh-CN" dirty="0"/>
              <a:t>The relationship between two variables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correlation coefficient r, and r translate from Fisher’s z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3) </a:t>
            </a:r>
            <a:r>
              <a:rPr lang="zh-CN" altLang="en-US" dirty="0"/>
              <a:t>某事件出现的概率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The probability of something happening: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Odds ratio (</a:t>
            </a:r>
            <a:r>
              <a:rPr lang="en-US" altLang="zh-CN" dirty="0" err="1"/>
              <a:t>lnOR</a:t>
            </a:r>
            <a:r>
              <a:rPr lang="en-US" altLang="zh-CN" dirty="0"/>
              <a:t>) and relative risk</a:t>
            </a: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分析第二步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单个研究案例的效应值和权重计算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76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883" y="370221"/>
            <a:ext cx="1156956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</a:rPr>
              <a:t>数据提取完毕，下面进入</a:t>
            </a:r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分析第二步</a:t>
            </a:r>
            <a:br>
              <a:rPr lang="en-US" altLang="zh-CN" b="1" dirty="0">
                <a:solidFill>
                  <a:srgbClr val="0000FF"/>
                </a:solidFill>
              </a:rPr>
            </a:br>
            <a:r>
              <a:rPr lang="zh-CN" altLang="en-US" b="1" dirty="0">
                <a:solidFill>
                  <a:srgbClr val="0000FF"/>
                </a:solidFill>
              </a:rPr>
              <a:t>单个研究案例的效应值和权重计算</a:t>
            </a:r>
            <a:br>
              <a:rPr lang="en-US" altLang="zh-CN" b="1" dirty="0">
                <a:solidFill>
                  <a:srgbClr val="0000FF"/>
                </a:solidFill>
              </a:rPr>
            </a:br>
            <a:r>
              <a:rPr lang="en-US" altLang="zh-CN" b="1" dirty="0">
                <a:solidFill>
                  <a:srgbClr val="0000FF"/>
                </a:solidFill>
              </a:rPr>
              <a:t>Effect size and weight calculation of individual case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113080" y="2238842"/>
            <a:ext cx="5703661" cy="3052914"/>
            <a:chOff x="3998605" y="3424890"/>
            <a:chExt cx="4866264" cy="23310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605" y="3424890"/>
              <a:ext cx="4798069" cy="2331014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4090738" y="5755904"/>
              <a:ext cx="47741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022543" y="3424890"/>
              <a:ext cx="47741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直接箭头连接符 7"/>
          <p:cNvCxnSpPr/>
          <p:nvPr/>
        </p:nvCxnSpPr>
        <p:spPr>
          <a:xfrm>
            <a:off x="6041508" y="2782142"/>
            <a:ext cx="85533" cy="259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135651" y="2430351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作用大小的均值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82066" y="33159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准确性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433924" y="3103566"/>
            <a:ext cx="438581" cy="2808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48618" y="5483265"/>
            <a:ext cx="11059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把每个案例研究的信息压缩到</a:t>
            </a:r>
            <a:r>
              <a:rPr lang="zh-CN" altLang="en-US" sz="2800" dirty="0">
                <a:solidFill>
                  <a:srgbClr val="FF0000"/>
                </a:solidFill>
              </a:rPr>
              <a:t>均值</a:t>
            </a:r>
            <a:r>
              <a:rPr lang="en-US" altLang="zh-CN" sz="2800" dirty="0">
                <a:solidFill>
                  <a:srgbClr val="FF0000"/>
                </a:solidFill>
              </a:rPr>
              <a:t>mean</a:t>
            </a:r>
            <a:r>
              <a:rPr lang="zh-CN" altLang="en-US" sz="2800" dirty="0">
                <a:solidFill>
                  <a:srgbClr val="FF0000"/>
                </a:solidFill>
              </a:rPr>
              <a:t>（强度）</a:t>
            </a:r>
            <a:r>
              <a:rPr lang="zh-CN" altLang="en-US" sz="2800" dirty="0">
                <a:solidFill>
                  <a:srgbClr val="0000FF"/>
                </a:solidFill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标准差</a:t>
            </a:r>
            <a:r>
              <a:rPr lang="en-US" altLang="zh-CN" sz="2800" dirty="0">
                <a:solidFill>
                  <a:srgbClr val="FF0000"/>
                </a:solidFill>
              </a:rPr>
              <a:t>standard deviation</a:t>
            </a:r>
            <a:r>
              <a:rPr lang="zh-CN" altLang="en-US" sz="2800" dirty="0">
                <a:solidFill>
                  <a:srgbClr val="FF0000"/>
                </a:solidFill>
              </a:rPr>
              <a:t>（准确性）</a:t>
            </a:r>
            <a:r>
              <a:rPr lang="zh-CN" altLang="en-US" sz="2800" dirty="0">
                <a:solidFill>
                  <a:srgbClr val="0000FF"/>
                </a:solidFill>
              </a:rPr>
              <a:t>上，据此进行下一步分析</a:t>
            </a:r>
          </a:p>
        </p:txBody>
      </p:sp>
    </p:spTree>
    <p:extLst>
      <p:ext uri="{BB962C8B-B14F-4D97-AF65-F5344CB8AC3E}">
        <p14:creationId xmlns:p14="http://schemas.microsoft.com/office/powerpoint/2010/main" val="123764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61260"/>
            <a:ext cx="10515600" cy="613443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rgbClr val="0000FF"/>
                </a:solidFill>
              </a:rPr>
              <a:t>效应值</a:t>
            </a:r>
            <a:r>
              <a:rPr lang="en-US" altLang="zh-CN" sz="3200" b="1" dirty="0">
                <a:solidFill>
                  <a:srgbClr val="0000FF"/>
                </a:solidFill>
              </a:rPr>
              <a:t>(effect size, </a:t>
            </a:r>
            <a:r>
              <a:rPr lang="en-US" altLang="zh-CN" sz="3200" b="1" dirty="0" err="1">
                <a:solidFill>
                  <a:srgbClr val="0000FF"/>
                </a:solidFill>
              </a:rPr>
              <a:t>yi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r>
              <a:rPr lang="zh-CN" altLang="en-US" sz="3200" b="1" dirty="0">
                <a:solidFill>
                  <a:srgbClr val="0000FF"/>
                </a:solidFill>
              </a:rPr>
              <a:t>与案例内方差</a:t>
            </a:r>
            <a:r>
              <a:rPr lang="en-US" altLang="zh-CN" sz="3200" b="1" dirty="0">
                <a:solidFill>
                  <a:srgbClr val="0000FF"/>
                </a:solidFill>
              </a:rPr>
              <a:t>(Sampling variance, vi)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2690" y="2766631"/>
            <a:ext cx="101594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00FF"/>
                </a:solidFill>
              </a:rPr>
              <a:t>Sampling variance: Indicates the accuracy of a study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00FF"/>
                </a:solidFill>
              </a:rPr>
              <a:t>The smaller the sampling variance is, the smaller the variation of this study is, the higher the accuracy is, and the higher the weight will be in the future meta-analysis.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分析第二步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单个研究案例的效应值和权重计算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39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740" y="4365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rgbClr val="0000FF"/>
                </a:solidFill>
              </a:rPr>
              <a:t>Mean value effect size—</a:t>
            </a:r>
            <a:r>
              <a:rPr lang="zh-CN" altLang="en-US" sz="4000" b="1" dirty="0">
                <a:solidFill>
                  <a:srgbClr val="0000FF"/>
                </a:solidFill>
              </a:rPr>
              <a:t>反应比</a:t>
            </a:r>
            <a:r>
              <a:rPr lang="en-US" altLang="zh-CN" sz="4000" b="1" dirty="0">
                <a:solidFill>
                  <a:srgbClr val="0000FF"/>
                </a:solidFill>
              </a:rPr>
              <a:t>(Response ratio)</a:t>
            </a:r>
            <a:endParaRPr lang="zh-CN" altLang="en-US" sz="4000" b="1" dirty="0">
              <a:solidFill>
                <a:srgbClr val="00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288" y="1538485"/>
            <a:ext cx="11390586" cy="50050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反应比（</a:t>
            </a:r>
            <a:r>
              <a:rPr lang="en-US" altLang="zh-CN" dirty="0"/>
              <a:t>response ratio</a:t>
            </a:r>
            <a:r>
              <a:rPr lang="zh-CN" altLang="en-US" dirty="0"/>
              <a:t>）：</a:t>
            </a:r>
            <a:endParaRPr lang="en-US" altLang="zh-CN" dirty="0"/>
          </a:p>
          <a:p>
            <a:r>
              <a:rPr lang="zh-CN" altLang="en-US" dirty="0"/>
              <a:t>对数反应比（</a:t>
            </a:r>
            <a:r>
              <a:rPr lang="en-US" altLang="zh-CN" dirty="0"/>
              <a:t>log response ration</a:t>
            </a:r>
            <a:r>
              <a:rPr lang="zh-CN" altLang="en-US" dirty="0"/>
              <a:t>）：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Advantage: </a:t>
            </a:r>
            <a:r>
              <a:rPr lang="en-US" altLang="zh-CN" sz="2400" dirty="0">
                <a:solidFill>
                  <a:srgbClr val="0000FF"/>
                </a:solidFill>
              </a:rPr>
              <a:t>Dimensions are eliminated, ranging from minus infinity to plus infinity</a:t>
            </a: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量纲被消除，范围从负无穷到正无穷</a:t>
            </a:r>
            <a:endParaRPr lang="en-US" altLang="zh-CN" sz="2400" dirty="0"/>
          </a:p>
          <a:p>
            <a:r>
              <a:rPr lang="en-US" altLang="zh-CN" sz="2400" dirty="0"/>
              <a:t>Disadvantages: The control can't be zero, and two sets of data can't have one positive and one negative  </a:t>
            </a:r>
            <a:r>
              <a:rPr lang="zh-CN" altLang="en-US" sz="2400" dirty="0"/>
              <a:t>对照不能为零，两组数据不能一个为正值，一个为负值</a:t>
            </a:r>
            <a:endParaRPr lang="en-US" altLang="zh-CN" sz="2400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88981" y="3732902"/>
                <a:ext cx="3888019" cy="97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𝐿𝑁</m:t>
                          </m:r>
                          <m:f>
                            <m:f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981" y="3732902"/>
                <a:ext cx="3888019" cy="9717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732991" y="2387694"/>
                <a:ext cx="1316834" cy="971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91" y="2387694"/>
                <a:ext cx="1316834" cy="9717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 flipH="1">
            <a:off x="6930189" y="2666198"/>
            <a:ext cx="2887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6930189" y="3078480"/>
            <a:ext cx="2887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218947" y="2472729"/>
            <a:ext cx="2316939" cy="356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Mean of treatment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218947" y="2924440"/>
            <a:ext cx="2316939" cy="356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Mean of control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分析第二步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单个研究案例的效应值和权重计算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93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821" y="297748"/>
            <a:ext cx="10515600" cy="838033"/>
          </a:xfrm>
        </p:spPr>
        <p:txBody>
          <a:bodyPr/>
          <a:lstStyle/>
          <a:p>
            <a:pPr algn="ctr"/>
            <a:r>
              <a:rPr lang="en-US" altLang="zh-CN" dirty="0"/>
              <a:t>meta</a:t>
            </a:r>
            <a:r>
              <a:rPr lang="zh-CN" altLang="en-US" dirty="0"/>
              <a:t>分析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聚天下（案例）研究数据而用之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1198" y="1655544"/>
            <a:ext cx="10515600" cy="4627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</a:rPr>
              <a:t>Meta-analysis has had a revolutionary effect in many scientific fields, helping to establish evidence-based practice and to resolve seemingly contradictory research outcomes.</a:t>
            </a:r>
          </a:p>
          <a:p>
            <a:pPr marL="0" indent="0">
              <a:buNone/>
            </a:pPr>
            <a:endParaRPr lang="en-US" altLang="zh-CN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Meta-analysis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对单个案例研究进行归纳总结，得到一个总体性的结论 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sz="2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Summarize a single study and get an overall conclusion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发现单个案例研究无法得到的新结论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Discover new conclusions that cannot be drawn from a single study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44127" y="2522441"/>
            <a:ext cx="4393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  <a:hlinkClick r:id="rId2" action="ppaction://hlinkfile" tooltip="Gurevitch, 2018 #6158"/>
              </a:rPr>
              <a:t>Gurevitch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  <a:hlinkClick r:id="rId2" action="ppaction://hlinkfile" tooltip="Gurevitch, 2018 #6158"/>
              </a:rPr>
              <a:t> et al. 2018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en-US" altLang="zh-CN" dirty="0"/>
              <a:t>Nature </a:t>
            </a:r>
            <a:r>
              <a:rPr lang="en-US" altLang="zh-CN" b="1" dirty="0"/>
              <a:t>555</a:t>
            </a:r>
            <a:r>
              <a:rPr lang="en-US" altLang="zh-CN" dirty="0"/>
              <a:t>:175-182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27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2377" y="350634"/>
            <a:ext cx="11779623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The sampling variance (vi) of </a:t>
            </a:r>
            <a:r>
              <a:rPr lang="en-US" altLang="zh-CN" sz="4400" b="1" dirty="0">
                <a:solidFill>
                  <a:srgbClr val="0000FF"/>
                </a:solidFill>
              </a:rPr>
              <a:t>Response ratio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182212" y="3368035"/>
                <a:ext cx="40145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CN" altLang="en-US" sz="3200" dirty="0"/>
                  <a:t> </a:t>
                </a:r>
                <a:r>
                  <a:rPr lang="en-US" altLang="zh-CN" sz="3200" dirty="0"/>
                  <a:t>: mean of treatment</a:t>
                </a:r>
                <a:endParaRPr lang="zh-CN" altLang="en-US" sz="32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212" y="3368035"/>
                <a:ext cx="4014561" cy="584775"/>
              </a:xfrm>
              <a:prstGeom prst="rect">
                <a:avLst/>
              </a:prstGeom>
              <a:blipFill>
                <a:blip r:embed="rId2"/>
                <a:stretch>
                  <a:fillRect t="-11458" r="-2428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196774" y="4219664"/>
                <a:ext cx="29141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2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CN" sz="3200" dirty="0"/>
                  <a:t>SD of control</a:t>
                </a:r>
                <a:endParaRPr lang="zh-CN" altLang="en-US" sz="32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74" y="4219664"/>
                <a:ext cx="2914131" cy="584775"/>
              </a:xfrm>
              <a:prstGeom prst="rect">
                <a:avLst/>
              </a:prstGeom>
              <a:blipFill>
                <a:blip r:embed="rId3"/>
                <a:stretch>
                  <a:fillRect t="-12500" r="-3975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677787" y="1676197"/>
                <a:ext cx="4366735" cy="1045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787" y="1676197"/>
                <a:ext cx="4366735" cy="10451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106167" y="4197572"/>
                <a:ext cx="36002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SD</m:t>
                      </m:r>
                      <m: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treatment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167" y="4197572"/>
                <a:ext cx="360021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196774" y="3368036"/>
                <a:ext cx="33072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2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mean of control</a:t>
                </a:r>
                <a:endParaRPr lang="zh-CN" altLang="en-US" sz="32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74" y="3368036"/>
                <a:ext cx="3307252" cy="584775"/>
              </a:xfrm>
              <a:prstGeom prst="rect">
                <a:avLst/>
              </a:prstGeom>
              <a:blipFill>
                <a:blip r:embed="rId6"/>
                <a:stretch>
                  <a:fillRect t="-11458" r="-3321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527867" y="5158732"/>
            <a:ext cx="933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</a:rPr>
              <a:t>一个研究的变异（</a:t>
            </a:r>
            <a:r>
              <a:rPr lang="en-US" altLang="zh-CN" sz="3200" b="1" dirty="0">
                <a:solidFill>
                  <a:srgbClr val="0000FF"/>
                </a:solidFill>
              </a:rPr>
              <a:t>SD</a:t>
            </a:r>
            <a:r>
              <a:rPr lang="zh-CN" altLang="en-US" sz="3200" b="1" dirty="0">
                <a:solidFill>
                  <a:srgbClr val="0000FF"/>
                </a:solidFill>
              </a:rPr>
              <a:t>）</a:t>
            </a:r>
            <a:r>
              <a:rPr lang="en-US" altLang="zh-CN" sz="3200" b="1" dirty="0">
                <a:solidFill>
                  <a:srgbClr val="0000FF"/>
                </a:solidFill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</a:rPr>
              <a:t>越大，则其案例内方差越大</a:t>
            </a:r>
            <a:endParaRPr lang="en-US" altLang="zh-CN" sz="3200" b="1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06167" y="5911503"/>
            <a:ext cx="8392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</a:rPr>
              <a:t>一个研究的样本量越大，则其案例内方差越小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分析第二步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单个研究案例的效应值和权重计算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0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6026" y="141852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b="1" dirty="0">
                <a:solidFill>
                  <a:srgbClr val="0000FF"/>
                </a:solidFill>
              </a:rPr>
              <a:t>Mean value effect size </a:t>
            </a:r>
            <a:r>
              <a:rPr lang="en-US" altLang="zh-CN" b="1" dirty="0">
                <a:solidFill>
                  <a:srgbClr val="0000FF"/>
                </a:solidFill>
              </a:rPr>
              <a:t>--Hedges d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872696" y="1354419"/>
            <a:ext cx="26683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/>
              <a:t>Hedges d </a:t>
            </a:r>
            <a:r>
              <a:rPr lang="zh-CN" altLang="en-US" sz="2800" dirty="0"/>
              <a:t>效应值</a:t>
            </a:r>
            <a:endParaRPr lang="en-US" altLang="zh-CN" sz="2800" dirty="0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850107" y="3259563"/>
            <a:ext cx="28595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/>
              <a:t>与</a:t>
            </a:r>
            <a:r>
              <a:rPr lang="en-US" altLang="zh-CN" sz="2800" dirty="0"/>
              <a:t>Hedges d</a:t>
            </a:r>
            <a:r>
              <a:rPr lang="zh-CN" altLang="en-US" sz="2800" dirty="0"/>
              <a:t>对应</a:t>
            </a:r>
            <a:endParaRPr lang="en-US" altLang="zh-CN" sz="2800" dirty="0"/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/>
              <a:t>的案例内方差</a:t>
            </a:r>
            <a:r>
              <a:rPr lang="en-US" altLang="zh-CN" sz="2800" dirty="0"/>
              <a:t>Sampling variance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7909" y="4566248"/>
            <a:ext cx="119128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优势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）在单个案例研究中样本量较少时，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Hedges d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受偏爱性的影响较小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When the sample size was small in a single case study, Hedges D was less affected by preference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）处理和对照存在正负差异时，仍可应用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It can still be applied when there are positive and negative differences between treatment and control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14994" y="6197464"/>
            <a:ext cx="6814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solidFill>
                  <a:srgbClr val="0000FF"/>
                </a:solidFill>
                <a:latin typeface="Lato-Regular"/>
              </a:rPr>
              <a:t>Gurevitch</a:t>
            </a:r>
            <a:r>
              <a:rPr lang="en-US" altLang="zh-CN" sz="1200" b="1" dirty="0">
                <a:solidFill>
                  <a:srgbClr val="0000FF"/>
                </a:solidFill>
                <a:latin typeface="Lato-Regular"/>
              </a:rPr>
              <a:t>, J., Curtis, P. S., &amp; Jones, M. H. (2001). Meta‐analysis in ecology.</a:t>
            </a:r>
          </a:p>
          <a:p>
            <a:r>
              <a:rPr lang="en-US" altLang="zh-CN" sz="1200" b="1" i="1" dirty="0">
                <a:solidFill>
                  <a:srgbClr val="0000FF"/>
                </a:solidFill>
                <a:latin typeface="Lato-Italic"/>
              </a:rPr>
              <a:t>Advances in Ecological Research</a:t>
            </a:r>
            <a:r>
              <a:rPr lang="en-US" altLang="zh-CN" sz="1200" b="1" dirty="0">
                <a:solidFill>
                  <a:srgbClr val="0000FF"/>
                </a:solidFill>
                <a:latin typeface="Lato-Regular"/>
              </a:rPr>
              <a:t>, </a:t>
            </a:r>
            <a:r>
              <a:rPr lang="en-US" altLang="zh-CN" sz="1200" b="1" i="1" dirty="0">
                <a:solidFill>
                  <a:srgbClr val="0000FF"/>
                </a:solidFill>
                <a:latin typeface="Lato-Italic"/>
              </a:rPr>
              <a:t>32</a:t>
            </a:r>
            <a:r>
              <a:rPr lang="en-US" altLang="zh-CN" sz="1200" b="1" dirty="0">
                <a:solidFill>
                  <a:srgbClr val="0000FF"/>
                </a:solidFill>
                <a:latin typeface="Lato-Regular"/>
              </a:rPr>
              <a:t>, 205–207.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013348" y="1220855"/>
                <a:ext cx="3439788" cy="1210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348" y="1220855"/>
                <a:ext cx="3439788" cy="12101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338179" y="2542249"/>
                <a:ext cx="2552622" cy="567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0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CN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+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−2</m:t>
                            </m:r>
                          </m:e>
                        </m:d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sz="2000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zh-CN" altLang="zh-CN" sz="20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179" y="2542249"/>
                <a:ext cx="2552622" cy="5673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3633452" y="2410258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/>
              <a:t>其中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951102" y="3603408"/>
                <a:ext cx="3144772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102" y="3603408"/>
                <a:ext cx="3144772" cy="6973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0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分析第二步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单个研究案例的效应值和权重计算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199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164" y="578563"/>
            <a:ext cx="10515600" cy="58803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Effect size base on 2 by 2 frequency table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93275" y="1994631"/>
                <a:ext cx="5459689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𝑂𝑅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2)/(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2)=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275" y="1994631"/>
                <a:ext cx="5459689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56850" y="3267232"/>
                <a:ext cx="2927789" cy="903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𝑂𝑅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0" y="3267232"/>
                <a:ext cx="2927789" cy="9030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91051"/>
              </p:ext>
            </p:extLst>
          </p:nvPr>
        </p:nvGraphicFramePr>
        <p:xfrm>
          <a:off x="6276525" y="1588786"/>
          <a:ext cx="5676212" cy="2311928"/>
        </p:xfrm>
        <a:graphic>
          <a:graphicData uri="http://schemas.openxmlformats.org/drawingml/2006/table">
            <a:tbl>
              <a:tblPr/>
              <a:tblGrid>
                <a:gridCol w="189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3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55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治疗效果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治疗组</a:t>
                      </a: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treated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对照组</a:t>
                      </a: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control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55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已康复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recovered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nt1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nc1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55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未康复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Un-recovered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nt2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nc2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3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>
                          <a:solidFill>
                            <a:srgbClr val="C6591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已康复</a:t>
                      </a:r>
                      <a:r>
                        <a:rPr lang="en-US" altLang="zh-CN" sz="2000" b="1" i="0" u="none" strike="noStrike">
                          <a:solidFill>
                            <a:srgbClr val="C6591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b="1" i="0" u="none" strike="noStrike">
                          <a:solidFill>
                            <a:srgbClr val="C6591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未康复比率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C6591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a=</a:t>
                      </a:r>
                      <a:r>
                        <a:rPr lang="en-US" sz="2000" b="1" i="0" u="none" strike="noStrike" dirty="0" err="1">
                          <a:solidFill>
                            <a:srgbClr val="C6591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nt1</a:t>
                      </a:r>
                      <a:r>
                        <a:rPr lang="en-US" sz="2000" b="1" i="0" u="none" strike="noStrike" dirty="0">
                          <a:solidFill>
                            <a:srgbClr val="C6591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en-US" sz="2000" b="1" i="0" u="none" strike="noStrike" dirty="0" err="1">
                          <a:solidFill>
                            <a:srgbClr val="C6591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nt2</a:t>
                      </a:r>
                      <a:endParaRPr lang="en-US" sz="2000" b="1" i="0" u="none" strike="noStrike" dirty="0">
                        <a:solidFill>
                          <a:srgbClr val="C6591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C6591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b=</a:t>
                      </a:r>
                      <a:r>
                        <a:rPr lang="en-US" sz="2000" b="1" i="0" u="none" strike="noStrike" dirty="0" err="1">
                          <a:solidFill>
                            <a:srgbClr val="C6591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nc1</a:t>
                      </a:r>
                      <a:r>
                        <a:rPr lang="en-US" sz="2000" b="1" i="0" u="none" strike="noStrike" dirty="0">
                          <a:solidFill>
                            <a:srgbClr val="C6591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en-US" sz="2000" b="1" i="0" u="none" strike="noStrike" dirty="0" err="1">
                          <a:solidFill>
                            <a:srgbClr val="C6591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nc2</a:t>
                      </a:r>
                      <a:endParaRPr lang="en-US" sz="2000" b="1" i="0" u="none" strike="noStrike" dirty="0">
                        <a:solidFill>
                          <a:srgbClr val="C6591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56850" y="5059590"/>
            <a:ext cx="403890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0000FF"/>
                </a:solidFill>
              </a:rPr>
              <a:t>与比值比对应的对应的案例内方差 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00FF"/>
                </a:solidFill>
              </a:rPr>
              <a:t>Sampling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022685" y="4913011"/>
                <a:ext cx="5830250" cy="1100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𝑂𝑅</m:t>
                              </m:r>
                            </m:sub>
                          </m:sSub>
                        </m:fName>
                        <m:e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685" y="4913011"/>
                <a:ext cx="5830250" cy="11006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56850" y="1464126"/>
            <a:ext cx="3540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比值比</a:t>
            </a:r>
            <a:r>
              <a:rPr lang="zh-CN" altLang="en-US" sz="2400" b="1" dirty="0">
                <a:solidFill>
                  <a:srgbClr val="0000FF"/>
                </a:solidFill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</a:rPr>
              <a:t>odds ratio, OR</a:t>
            </a:r>
            <a:r>
              <a:rPr lang="zh-CN" altLang="en-US" sz="2400" b="1" dirty="0">
                <a:solidFill>
                  <a:srgbClr val="0000FF"/>
                </a:solidFill>
              </a:rPr>
              <a:t>）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5593" y="2771147"/>
            <a:ext cx="4155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对数比值比</a:t>
            </a:r>
            <a:r>
              <a:rPr lang="zh-CN" altLang="en-US" sz="2400" b="1" dirty="0">
                <a:solidFill>
                  <a:srgbClr val="0000FF"/>
                </a:solidFill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</a:rPr>
              <a:t>odds ratio, OR</a:t>
            </a:r>
            <a:r>
              <a:rPr lang="zh-CN" altLang="en-US" sz="2400" b="1" dirty="0">
                <a:solidFill>
                  <a:srgbClr val="0000FF"/>
                </a:solidFill>
              </a:rPr>
              <a:t>）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分析第二步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单个研究案例的效应值和权重计算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0583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73170" y="2017943"/>
            <a:ext cx="3371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风险比</a:t>
            </a:r>
            <a:r>
              <a:rPr lang="zh-CN" altLang="en-US" sz="2800" b="1" dirty="0">
                <a:solidFill>
                  <a:srgbClr val="FF0000"/>
                </a:solidFill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</a:rPr>
              <a:t>Risk ratio</a:t>
            </a:r>
            <a:r>
              <a:rPr lang="zh-CN" altLang="en-US" sz="2800" b="1" dirty="0">
                <a:solidFill>
                  <a:srgbClr val="FF0000"/>
                </a:solidFill>
              </a:rPr>
              <a:t>）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594148" y="3638043"/>
            <a:ext cx="41365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对数风险比</a:t>
            </a: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Log (Risk ratio)</a:t>
            </a: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415670" y="4350797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与风险比对应的案例内方差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分析第二步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单个研究案例的效应值和权重计算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15670" y="2616130"/>
                <a:ext cx="4470022" cy="1230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Risk</m:t>
                      </m:r>
                      <m:r>
                        <a:rPr lang="en-US" altLang="zh-CN" sz="280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ratio</m:t>
                      </m:r>
                      <m:r>
                        <a:rPr lang="en-US" altLang="zh-CN" sz="280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𝑇𝑟𝑒𝑎𝑡𝑒𝑑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𝐶𝑜𝑛𝑡𝑟𝑜𝑙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sz="28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600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zh-CN" altLang="zh-CN" sz="16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0" y="2616130"/>
                <a:ext cx="4470022" cy="12300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84210" y="5203020"/>
                <a:ext cx="7798738" cy="9750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𝐿𝑜𝑔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𝑟𝑎𝑡𝑖𝑜</m:t>
                              </m:r>
                            </m:e>
                          </m:d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𝑇𝑟𝑒𝑎𝑡𝑒𝑑</m:t>
                              </m:r>
                            </m:sub>
                          </m:sSub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𝐶𝑜𝑛𝑡𝑟𝑜𝑙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210" y="5203020"/>
                <a:ext cx="7798738" cy="9750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9201038"/>
                  </p:ext>
                </p:extLst>
              </p:nvPr>
            </p:nvGraphicFramePr>
            <p:xfrm>
              <a:off x="5173554" y="2762864"/>
              <a:ext cx="6800272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81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77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66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276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20713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组别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康复</a:t>
                          </a:r>
                          <a:r>
                            <a:rPr lang="en-US" altLang="zh-CN" dirty="0"/>
                            <a:t>covered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未康复</a:t>
                          </a:r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un-covered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样本量</a:t>
                          </a:r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Sampling size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3603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Treated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𝑇𝑟𝑒𝑎𝑡𝑒𝑑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3603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Control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𝐶𝑜𝑛𝑡𝑟𝑜𝑙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9201038"/>
                  </p:ext>
                </p:extLst>
              </p:nvPr>
            </p:nvGraphicFramePr>
            <p:xfrm>
              <a:off x="5173554" y="2762864"/>
              <a:ext cx="6800272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81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77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66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276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组别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康复</a:t>
                          </a:r>
                          <a:r>
                            <a:rPr lang="en-US" altLang="zh-CN" dirty="0"/>
                            <a:t>covered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未康复</a:t>
                          </a:r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un-covered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样本量</a:t>
                          </a:r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Sampling size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Treated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9924" t="-185246" r="-26832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56929" t="-185246" r="-16329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58796" t="-185246" r="-926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Control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9924" t="-290000" r="-268321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56929" t="-290000" r="-163296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58796" t="-290000" r="-926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标题 1">
            <a:extLst>
              <a:ext uri="{FF2B5EF4-FFF2-40B4-BE49-F238E27FC236}">
                <a16:creationId xmlns:a16="http://schemas.microsoft.com/office/drawing/2014/main" id="{319435FF-3B93-473A-A83B-AB16E5BFCDFF}"/>
              </a:ext>
            </a:extLst>
          </p:cNvPr>
          <p:cNvSpPr txBox="1">
            <a:spLocks/>
          </p:cNvSpPr>
          <p:nvPr/>
        </p:nvSpPr>
        <p:spPr>
          <a:xfrm>
            <a:off x="838200" y="869222"/>
            <a:ext cx="10515600" cy="588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>
                <a:solidFill>
                  <a:srgbClr val="0000FF"/>
                </a:solidFill>
              </a:rPr>
              <a:t>Effect size base on 2 by 2 frequency table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309036" y="507366"/>
            <a:ext cx="96384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srgbClr val="0000FF"/>
                </a:solidFill>
              </a:rPr>
              <a:t>Effect size base on statistical value</a:t>
            </a:r>
            <a:r>
              <a:rPr lang="en-US" altLang="zh-CN" dirty="0"/>
              <a:t>-</a:t>
            </a:r>
            <a:r>
              <a:rPr lang="en-US" altLang="zh-CN" dirty="0">
                <a:solidFill>
                  <a:srgbClr val="FF0000"/>
                </a:solidFill>
              </a:rPr>
              <a:t>Fisher’s Z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78" y="3427670"/>
            <a:ext cx="32766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9"/>
          <p:cNvSpPr txBox="1">
            <a:spLocks noChangeArrowheads="1"/>
          </p:cNvSpPr>
          <p:nvPr/>
        </p:nvSpPr>
        <p:spPr bwMode="auto">
          <a:xfrm>
            <a:off x="6315800" y="4797370"/>
            <a:ext cx="17754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dirty="0"/>
              <a:t>方差</a:t>
            </a:r>
            <a:r>
              <a:rPr lang="en-US" altLang="zh-CN" sz="2400" dirty="0"/>
              <a:t>variance</a:t>
            </a:r>
            <a:endParaRPr lang="zh-CN" altLang="en-US" sz="2400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453103" y="4562283"/>
            <a:ext cx="22165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2400" dirty="0"/>
              <a:t>然后将</a:t>
            </a:r>
            <a:r>
              <a:rPr lang="en-US" altLang="zh-CN" sz="2400" dirty="0"/>
              <a:t>r</a:t>
            </a:r>
            <a:r>
              <a:rPr lang="zh-CN" altLang="en-US" sz="2400" dirty="0"/>
              <a:t>转化为</a:t>
            </a:r>
            <a:endParaRPr lang="en-US" altLang="zh-CN" sz="2400" dirty="0"/>
          </a:p>
          <a:p>
            <a:pPr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2400" dirty="0"/>
              <a:t>效应值</a:t>
            </a:r>
            <a:r>
              <a:rPr lang="en-US" altLang="zh-CN" sz="2400" dirty="0"/>
              <a:t>Fisher’s z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2400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832772" y="5679647"/>
            <a:ext cx="10966055" cy="1032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也用相关系数</a:t>
            </a:r>
            <a:r>
              <a:rPr lang="en-US" altLang="zh-CN" b="1" dirty="0">
                <a:solidFill>
                  <a:srgbClr val="0000FF"/>
                </a:solidFill>
              </a:rPr>
              <a:t>r</a:t>
            </a:r>
            <a:r>
              <a:rPr lang="zh-CN" altLang="en-US" b="1" dirty="0">
                <a:solidFill>
                  <a:srgbClr val="0000FF"/>
                </a:solidFill>
              </a:rPr>
              <a:t>代入上述公式，或者直接以相关系数</a:t>
            </a:r>
            <a:r>
              <a:rPr lang="en-US" altLang="zh-CN" b="1" dirty="0">
                <a:solidFill>
                  <a:srgbClr val="0000FF"/>
                </a:solidFill>
              </a:rPr>
              <a:t>r</a:t>
            </a:r>
            <a:r>
              <a:rPr lang="zh-CN" altLang="en-US" b="1" dirty="0">
                <a:solidFill>
                  <a:srgbClr val="0000FF"/>
                </a:solidFill>
              </a:rPr>
              <a:t>为效应值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The correlation coefficient R can also be used into the above formula, or the R can be directly used as the effect size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32568"/>
          <a:stretch/>
        </p:blipFill>
        <p:spPr>
          <a:xfrm>
            <a:off x="2018559" y="1592253"/>
            <a:ext cx="8708435" cy="15835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4026652" y="4636190"/>
                <a:ext cx="2819879" cy="700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altLang="zh-CN" sz="28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ln(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zh-CN" sz="2800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zh-CN" altLang="zh-CN" sz="28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52" y="4636190"/>
                <a:ext cx="2819879" cy="70070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7865448" y="4499261"/>
                <a:ext cx="3309415" cy="974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448" y="4499261"/>
                <a:ext cx="3309415" cy="9745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0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分析第二步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单个研究案例的效应值和权重计算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143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729" y="426613"/>
            <a:ext cx="10515600" cy="91025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Calculate effect size for individual study cases</a:t>
            </a:r>
            <a:br>
              <a:rPr lang="en-US" altLang="zh-CN" dirty="0"/>
            </a:br>
            <a:r>
              <a:rPr lang="en-US" altLang="zh-CN" dirty="0" err="1">
                <a:solidFill>
                  <a:srgbClr val="FF0000"/>
                </a:solidFill>
              </a:rPr>
              <a:t>escalc</a:t>
            </a:r>
            <a:r>
              <a:rPr lang="zh-CN" altLang="en-US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mean, SD, 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01" y="2023070"/>
            <a:ext cx="1213745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d2</a:t>
            </a:r>
            <a:r>
              <a:rPr lang="en-US" altLang="zh-CN" sz="2400" dirty="0">
                <a:solidFill>
                  <a:srgbClr val="0600F0"/>
                </a:solidFill>
              </a:rPr>
              <a:t>&lt;-</a:t>
            </a:r>
            <a:r>
              <a:rPr lang="en-US" altLang="zh-CN" sz="2400" dirty="0" err="1">
                <a:solidFill>
                  <a:srgbClr val="0600F0"/>
                </a:solidFill>
              </a:rPr>
              <a:t>escalc</a:t>
            </a:r>
            <a:r>
              <a:rPr lang="en-US" altLang="zh-CN" sz="2400" dirty="0">
                <a:solidFill>
                  <a:srgbClr val="0600F0"/>
                </a:solidFill>
              </a:rPr>
              <a:t>(data=</a:t>
            </a:r>
            <a:r>
              <a:rPr lang="en-US" altLang="zh-CN" sz="2400" dirty="0">
                <a:solidFill>
                  <a:srgbClr val="FF0000"/>
                </a:solidFill>
              </a:rPr>
              <a:t>d1</a:t>
            </a:r>
            <a:r>
              <a:rPr lang="en-US" altLang="zh-CN" sz="2400" dirty="0">
                <a:solidFill>
                  <a:srgbClr val="0600F0"/>
                </a:solidFill>
              </a:rPr>
              <a:t>,measure="</a:t>
            </a:r>
            <a:r>
              <a:rPr lang="en-US" altLang="zh-CN" sz="2400" dirty="0">
                <a:solidFill>
                  <a:srgbClr val="FF0000"/>
                </a:solidFill>
              </a:rPr>
              <a:t>ROM</a:t>
            </a:r>
            <a:r>
              <a:rPr lang="en-US" altLang="zh-CN" sz="2400" dirty="0">
                <a:solidFill>
                  <a:srgbClr val="0600F0"/>
                </a:solidFill>
              </a:rPr>
              <a:t>", m1i=</a:t>
            </a:r>
            <a:r>
              <a:rPr lang="en-US" altLang="zh-CN" sz="2400" dirty="0" err="1">
                <a:solidFill>
                  <a:srgbClr val="FF0000"/>
                </a:solidFill>
              </a:rPr>
              <a:t>treatment_mean</a:t>
            </a:r>
            <a:r>
              <a:rPr lang="en-US" altLang="zh-CN" sz="2400" dirty="0">
                <a:solidFill>
                  <a:srgbClr val="0600F0"/>
                </a:solidFill>
              </a:rPr>
              <a:t>, sd1i=</a:t>
            </a:r>
            <a:r>
              <a:rPr lang="en-US" altLang="zh-CN" sz="2400" dirty="0" err="1">
                <a:solidFill>
                  <a:srgbClr val="FF0000"/>
                </a:solidFill>
              </a:rPr>
              <a:t>treatment_sd</a:t>
            </a:r>
            <a:r>
              <a:rPr lang="en-US" altLang="zh-CN" sz="2400" dirty="0">
                <a:solidFill>
                  <a:srgbClr val="0600F0"/>
                </a:solidFill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0600F0"/>
                </a:solidFill>
              </a:rPr>
              <a:t>n1i=</a:t>
            </a:r>
            <a:r>
              <a:rPr lang="en-US" altLang="zh-CN" sz="2400" dirty="0" err="1">
                <a:solidFill>
                  <a:srgbClr val="FF0000"/>
                </a:solidFill>
              </a:rPr>
              <a:t>treatment_n</a:t>
            </a:r>
            <a:r>
              <a:rPr lang="en-US" altLang="zh-CN" sz="2400" dirty="0">
                <a:solidFill>
                  <a:srgbClr val="0600F0"/>
                </a:solidFill>
              </a:rPr>
              <a:t>, m2i=</a:t>
            </a:r>
            <a:r>
              <a:rPr lang="en-US" altLang="zh-CN" sz="2400" dirty="0">
                <a:solidFill>
                  <a:srgbClr val="FF0000"/>
                </a:solidFill>
              </a:rPr>
              <a:t>control_mean</a:t>
            </a:r>
            <a:r>
              <a:rPr lang="en-US" altLang="zh-CN" sz="2400" dirty="0">
                <a:solidFill>
                  <a:srgbClr val="0600F0"/>
                </a:solidFill>
              </a:rPr>
              <a:t>,sd2i=</a:t>
            </a:r>
            <a:r>
              <a:rPr lang="en-US" altLang="zh-CN" sz="2400" dirty="0" err="1">
                <a:solidFill>
                  <a:srgbClr val="FF0000"/>
                </a:solidFill>
              </a:rPr>
              <a:t>control_sd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0600F0"/>
                </a:solidFill>
              </a:rPr>
              <a:t>n2i=</a:t>
            </a:r>
            <a:r>
              <a:rPr lang="en-US" altLang="zh-CN" sz="2400" dirty="0" err="1">
                <a:solidFill>
                  <a:srgbClr val="FF0000"/>
                </a:solidFill>
              </a:rPr>
              <a:t>control_n</a:t>
            </a:r>
            <a:r>
              <a:rPr lang="en-US" altLang="zh-CN" sz="2400" dirty="0">
                <a:solidFill>
                  <a:srgbClr val="0600F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600F0"/>
                </a:solidFill>
              </a:rPr>
              <a:t>View(</a:t>
            </a:r>
            <a:r>
              <a:rPr lang="en-US" altLang="zh-CN" dirty="0">
                <a:solidFill>
                  <a:srgbClr val="FF0000"/>
                </a:solidFill>
              </a:rPr>
              <a:t>d2</a:t>
            </a:r>
            <a:r>
              <a:rPr lang="en-US" altLang="zh-CN" dirty="0">
                <a:solidFill>
                  <a:srgbClr val="0600F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dirty="0"/>
              <a:t>#</a:t>
            </a:r>
            <a:r>
              <a:rPr lang="zh-CN" altLang="en-US" dirty="0"/>
              <a:t>数据的输出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write.csv(</a:t>
            </a:r>
            <a:r>
              <a:rPr lang="en-US" altLang="zh-CN" dirty="0">
                <a:solidFill>
                  <a:srgbClr val="FF0000"/>
                </a:solidFill>
              </a:rPr>
              <a:t>d2</a:t>
            </a:r>
            <a:r>
              <a:rPr lang="en-US" altLang="zh-CN" dirty="0">
                <a:solidFill>
                  <a:srgbClr val="0600F0"/>
                </a:solidFill>
              </a:rPr>
              <a:t>, file="</a:t>
            </a:r>
            <a:r>
              <a:rPr lang="en-US" altLang="zh-CN" dirty="0">
                <a:solidFill>
                  <a:srgbClr val="FF0000"/>
                </a:solidFill>
              </a:rPr>
              <a:t>d2.csv</a:t>
            </a:r>
            <a:r>
              <a:rPr lang="en-US" altLang="zh-CN" dirty="0">
                <a:solidFill>
                  <a:srgbClr val="0600F0"/>
                </a:solidFill>
              </a:rPr>
              <a:t>")</a:t>
            </a:r>
            <a:endParaRPr lang="zh-CN" altLang="en-US" dirty="0">
              <a:solidFill>
                <a:srgbClr val="0600F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414794" y="1896018"/>
            <a:ext cx="119055" cy="3863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740051" y="15482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效应值的类型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42313" y="15648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数据集的名字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373007" y="1895325"/>
            <a:ext cx="111526" cy="393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354283" y="15165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处理的均值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941397" y="1875850"/>
            <a:ext cx="82300" cy="4447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121952" y="1918841"/>
            <a:ext cx="150314" cy="4696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709451" y="1525993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处理的</a:t>
            </a:r>
            <a:r>
              <a:rPr lang="en-US" altLang="zh-CN" dirty="0"/>
              <a:t>SD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1016158" y="3237090"/>
            <a:ext cx="338016" cy="2436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8489" y="35166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处理的样本量</a:t>
            </a:r>
          </a:p>
        </p:txBody>
      </p:sp>
      <p:cxnSp>
        <p:nvCxnSpPr>
          <p:cNvPr id="17" name="直接箭头连接符 16"/>
          <p:cNvCxnSpPr>
            <a:stCxn id="18" idx="0"/>
          </p:cNvCxnSpPr>
          <p:nvPr/>
        </p:nvCxnSpPr>
        <p:spPr>
          <a:xfrm flipH="1" flipV="1">
            <a:off x="5892909" y="3199355"/>
            <a:ext cx="33927" cy="2958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364021" y="3495217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对照的</a:t>
            </a:r>
            <a:r>
              <a:rPr lang="en-US" altLang="zh-CN" dirty="0"/>
              <a:t>SD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7987899" y="3160914"/>
            <a:ext cx="195639" cy="3307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630141" y="34807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处理的样本量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3452113" y="3195464"/>
            <a:ext cx="316925" cy="240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68543" y="34807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对照的均值</a:t>
            </a:r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72685"/>
              </p:ext>
            </p:extLst>
          </p:nvPr>
        </p:nvGraphicFramePr>
        <p:xfrm>
          <a:off x="4864231" y="4111128"/>
          <a:ext cx="7032395" cy="2486025"/>
        </p:xfrm>
        <a:graphic>
          <a:graphicData uri="http://schemas.openxmlformats.org/drawingml/2006/table">
            <a:tbl>
              <a:tblPr/>
              <a:tblGrid>
                <a:gridCol w="4374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8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Effect size</a:t>
                      </a:r>
                      <a:endParaRPr lang="zh-CN" altLang="en-US" sz="3200" b="1" i="0" u="none" strike="noStrike" dirty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Metafor</a:t>
                      </a:r>
                      <a:r>
                        <a:rPr lang="zh-CN" altLang="en-US" sz="3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3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code</a:t>
                      </a:r>
                      <a:endParaRPr lang="zh-CN" altLang="en-US" sz="3200" b="1" i="0" u="none" strike="noStrike" dirty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log response ration</a:t>
                      </a:r>
                      <a:endParaRPr lang="zh-CN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odds ratio</a:t>
                      </a:r>
                      <a:endParaRPr lang="zh-CN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Hedges 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SMD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Risk ratio</a:t>
                      </a:r>
                      <a:endParaRPr lang="zh-CN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矩形 34"/>
          <p:cNvSpPr/>
          <p:nvPr/>
        </p:nvSpPr>
        <p:spPr>
          <a:xfrm>
            <a:off x="1101166" y="6161646"/>
            <a:ext cx="3872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更多效应值简称</a:t>
            </a:r>
            <a:r>
              <a:rPr lang="en-US" altLang="zh-CN" sz="2400" b="1" dirty="0">
                <a:solidFill>
                  <a:srgbClr val="FF0000"/>
                </a:solidFill>
              </a:rPr>
              <a:t>?</a:t>
            </a:r>
            <a:r>
              <a:rPr lang="en-US" altLang="zh-CN" sz="2400" b="1" dirty="0" err="1">
                <a:solidFill>
                  <a:srgbClr val="FF0000"/>
                </a:solidFill>
              </a:rPr>
              <a:t>escalc</a:t>
            </a:r>
            <a:r>
              <a:rPr lang="zh-CN" altLang="en-US" sz="2400" b="1" dirty="0">
                <a:solidFill>
                  <a:srgbClr val="FF0000"/>
                </a:solidFill>
              </a:rPr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10560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4" grpId="0"/>
      <p:bldP spid="16" grpId="0"/>
      <p:bldP spid="18" grpId="0"/>
      <p:bldP spid="20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91135" y="844114"/>
            <a:ext cx="13106400" cy="66480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b="1" dirty="0"/>
              <a:t>求出每一项研究的效应值（</a:t>
            </a:r>
            <a:r>
              <a:rPr lang="en-US" altLang="zh-CN" sz="3600" b="1" dirty="0" err="1">
                <a:solidFill>
                  <a:srgbClr val="FF0000"/>
                </a:solidFill>
              </a:rPr>
              <a:t>yi</a:t>
            </a:r>
            <a:r>
              <a:rPr lang="zh-CN" altLang="en-US" sz="3600" b="1" dirty="0"/>
              <a:t>）和对应的案例内方差</a:t>
            </a:r>
            <a:r>
              <a:rPr lang="en-US" altLang="zh-CN" sz="3600" dirty="0">
                <a:solidFill>
                  <a:srgbClr val="FF0000"/>
                </a:solidFill>
              </a:rPr>
              <a:t>(vi)</a:t>
            </a:r>
            <a:br>
              <a:rPr lang="en-US" altLang="zh-CN" sz="3600" dirty="0">
                <a:solidFill>
                  <a:srgbClr val="FF0000"/>
                </a:solidFill>
              </a:rPr>
            </a:b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57452" y="4793564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无论选取哪种效应值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后续分析都依据这两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列数据展开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8" y="1372817"/>
            <a:ext cx="11405186" cy="295925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509961" y="1404691"/>
            <a:ext cx="6914199" cy="2962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endCxn id="11" idx="0"/>
          </p:cNvCxnSpPr>
          <p:nvPr/>
        </p:nvCxnSpPr>
        <p:spPr>
          <a:xfrm flipH="1">
            <a:off x="10988531" y="4363942"/>
            <a:ext cx="60281" cy="429622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0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分析第二步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单个研究案例的效应值和权重计算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112" y="4461319"/>
                <a:ext cx="3888019" cy="97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𝐿𝑁</m:t>
                          </m:r>
                          <m:f>
                            <m:f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" y="4461319"/>
                <a:ext cx="3888019" cy="9717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-237247" y="5509600"/>
                <a:ext cx="4366735" cy="1045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7247" y="5509600"/>
                <a:ext cx="4366735" cy="10451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BD2EE599-D075-4476-8D83-A276E565993D}"/>
              </a:ext>
            </a:extLst>
          </p:cNvPr>
          <p:cNvSpPr txBox="1"/>
          <p:nvPr/>
        </p:nvSpPr>
        <p:spPr>
          <a:xfrm>
            <a:off x="5021210" y="4461319"/>
            <a:ext cx="2946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Log response ratio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6912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9332"/>
            <a:ext cx="10515600" cy="111269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+mn-lt"/>
              </a:rPr>
              <a:t>The first question in meta-analysis: </a:t>
            </a:r>
            <a:br>
              <a:rPr lang="en-US" altLang="zh-CN" dirty="0">
                <a:latin typeface="+mn-lt"/>
              </a:rPr>
            </a:br>
            <a:r>
              <a:rPr lang="en-US" altLang="zh-CN" dirty="0">
                <a:latin typeface="+mn-lt"/>
              </a:rPr>
              <a:t>Is the effect of treatment significant?</a:t>
            </a:r>
            <a:endParaRPr lang="zh-CN" altLang="en-US" dirty="0"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57" y="1668180"/>
            <a:ext cx="4355949" cy="50495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45058" y="2344146"/>
            <a:ext cx="70367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</a:rPr>
              <a:t>一共收集了</a:t>
            </a:r>
            <a:r>
              <a:rPr lang="en-US" altLang="zh-CN" sz="3200" b="1" dirty="0">
                <a:solidFill>
                  <a:srgbClr val="0000FF"/>
                </a:solidFill>
              </a:rPr>
              <a:t>2322</a:t>
            </a:r>
            <a:r>
              <a:rPr lang="zh-CN" altLang="en-US" sz="3200" b="1" dirty="0">
                <a:solidFill>
                  <a:srgbClr val="0000FF"/>
                </a:solidFill>
              </a:rPr>
              <a:t>个案例研究，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r>
              <a:rPr lang="en-US" altLang="zh-CN" sz="3200" b="1" dirty="0">
                <a:solidFill>
                  <a:srgbClr val="0000FF"/>
                </a:solidFill>
              </a:rPr>
              <a:t>What does hunting do to mammal and bird populations?</a:t>
            </a:r>
          </a:p>
          <a:p>
            <a:pPr algn="ctr"/>
            <a:r>
              <a:rPr lang="zh-CN" altLang="en-US" sz="3200" b="1" dirty="0">
                <a:solidFill>
                  <a:srgbClr val="FF0000"/>
                </a:solidFill>
              </a:rPr>
              <a:t>累计（总体）效应值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Cumulative effect size</a:t>
            </a:r>
          </a:p>
          <a:p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分析第三步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累计效应值的计算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082" y="6012169"/>
            <a:ext cx="6866742" cy="4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8562" y="339665"/>
            <a:ext cx="9210139" cy="73977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0000FF"/>
                </a:solidFill>
              </a:rPr>
              <a:t>固定效应模型 </a:t>
            </a:r>
            <a:r>
              <a:rPr lang="en-US" altLang="zh-CN" sz="3600" b="1" dirty="0">
                <a:solidFill>
                  <a:srgbClr val="0000FF"/>
                </a:solidFill>
              </a:rPr>
              <a:t>VS </a:t>
            </a:r>
            <a:r>
              <a:rPr lang="zh-CN" altLang="en-US" sz="3600" b="1" dirty="0">
                <a:solidFill>
                  <a:srgbClr val="0000FF"/>
                </a:solidFill>
              </a:rPr>
              <a:t>随机效应模型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98" name="文本框 7"/>
              <p:cNvSpPr txBox="1">
                <a:spLocks noChangeArrowheads="1"/>
              </p:cNvSpPr>
              <p:nvPr/>
            </p:nvSpPr>
            <p:spPr bwMode="auto">
              <a:xfrm>
                <a:off x="721912" y="3575448"/>
                <a:ext cx="11243437" cy="157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zh-CN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</a:rPr>
                  <a:t>：由于不同的研究案例而造成的效应值的变异，即案例间方差。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The variation of the effect value due to different study cases, i.e. the inter-case variance.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zh-CN" sz="2400" b="1" dirty="0">
                    <a:solidFill>
                      <a:srgbClr val="0000FF"/>
                    </a:solidFill>
                  </a:rPr>
                  <a:t>Total variance of a single case=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𝑺𝒂𝒎𝒑𝒍𝒊𝒏𝒈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𝒗𝒂𝒓𝒊𝒂𝒏𝒄𝒆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</a:rPr>
                  <a:t>Variance between cases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zh-CN" altLang="en-US" sz="2400" b="1" dirty="0">
                    <a:solidFill>
                      <a:srgbClr val="0000FF"/>
                    </a:solidFill>
                  </a:rPr>
                  <a:t>单个案例的总方差</a:t>
                </a:r>
                <a:r>
                  <a:rPr lang="en-US" altLang="zh-CN" sz="2400" b="1" dirty="0">
                    <a:solidFill>
                      <a:srgbClr val="0000FF"/>
                    </a:solidFill>
                  </a:rPr>
                  <a:t>=</a:t>
                </a:r>
                <a:r>
                  <a:rPr lang="zh-CN" altLang="en-US" sz="2400" b="1" dirty="0">
                    <a:solidFill>
                      <a:srgbClr val="0000FF"/>
                    </a:solidFill>
                  </a:rPr>
                  <a:t>案例内方差（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srgbClr val="0000FF"/>
                    </a:solidFill>
                  </a:rPr>
                  <a:t>）</a:t>
                </a:r>
                <a:r>
                  <a:rPr lang="en-US" altLang="zh-CN" sz="2400" b="1" dirty="0">
                    <a:solidFill>
                      <a:srgbClr val="0000FF"/>
                    </a:solidFill>
                  </a:rPr>
                  <a:t>+</a:t>
                </a:r>
                <a:r>
                  <a:rPr lang="zh-CN" altLang="en-US" sz="2400" b="1" dirty="0">
                    <a:solidFill>
                      <a:srgbClr val="0000FF"/>
                    </a:solidFill>
                  </a:rPr>
                  <a:t>案例间方差（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00FF"/>
                    </a:solidFill>
                  </a:rPr>
                  <a:t>）</a:t>
                </a:r>
              </a:p>
            </p:txBody>
          </p:sp>
        </mc:Choice>
        <mc:Fallback>
          <p:sp>
            <p:nvSpPr>
              <p:cNvPr id="3379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1912" y="3575448"/>
                <a:ext cx="11243437" cy="1577996"/>
              </a:xfrm>
              <a:prstGeom prst="rect">
                <a:avLst/>
              </a:prstGeom>
              <a:blipFill>
                <a:blip r:embed="rId2"/>
                <a:stretch>
                  <a:fillRect l="-813" t="-4651" r="-759" b="-89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55" name="文本框 3"/>
          <p:cNvSpPr txBox="1">
            <a:spLocks noChangeArrowheads="1"/>
          </p:cNvSpPr>
          <p:nvPr/>
        </p:nvSpPr>
        <p:spPr bwMode="auto">
          <a:xfrm>
            <a:off x="1591861" y="1403158"/>
            <a:ext cx="3019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Fixed effect model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5856" name="文本框 15"/>
          <p:cNvSpPr txBox="1">
            <a:spLocks noChangeArrowheads="1"/>
          </p:cNvSpPr>
          <p:nvPr/>
        </p:nvSpPr>
        <p:spPr bwMode="auto">
          <a:xfrm>
            <a:off x="1284580" y="2213904"/>
            <a:ext cx="34696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Random effect model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689486" y="1316664"/>
                <a:ext cx="21003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486" y="1316664"/>
                <a:ext cx="210031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689486" y="2086855"/>
                <a:ext cx="2743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486" y="2086855"/>
                <a:ext cx="27439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758244" y="2837994"/>
                <a:ext cx="19656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(0,</m:t>
                          </m:r>
                          <m:sSup>
                            <m:sSupPr>
                              <m:ctrlPr>
                                <a:rPr lang="zh-CN" alt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zh-CN" altLang="en-US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244" y="2837994"/>
                <a:ext cx="19656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635593" y="1349400"/>
                <a:ext cx="1976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(0,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593" y="1349400"/>
                <a:ext cx="197656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7361159" y="1472511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,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6752316" y="2837993"/>
                <a:ext cx="20186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(0,</m:t>
                          </m:r>
                          <m:sSup>
                            <m:s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316" y="2837993"/>
                <a:ext cx="201863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内容占位符 2"/>
              <p:cNvSpPr txBox="1">
                <a:spLocks/>
              </p:cNvSpPr>
              <p:nvPr/>
            </p:nvSpPr>
            <p:spPr>
              <a:xfrm>
                <a:off x="5387693" y="5869216"/>
                <a:ext cx="2247900" cy="1027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693" y="5869216"/>
                <a:ext cx="2247900" cy="1027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752959" y="5454842"/>
                <a:ext cx="105485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：案例间方差在模型的总方差中所占比率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The ratio of variance between cases to the total variance of the model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59" y="5454842"/>
                <a:ext cx="10548593" cy="830997"/>
              </a:xfrm>
              <a:prstGeom prst="rect">
                <a:avLst/>
              </a:prstGeom>
              <a:blipFill>
                <a:blip r:embed="rId9"/>
                <a:stretch>
                  <a:fillRect l="-925" t="-8824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0" y="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分析第三步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累计效应值的计算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25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1305" y="503695"/>
            <a:ext cx="10515600" cy="863342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00FF"/>
                </a:solidFill>
              </a:rPr>
              <a:t>固定</a:t>
            </a:r>
            <a:r>
              <a:rPr lang="en-US" altLang="zh-CN" b="1" dirty="0">
                <a:solidFill>
                  <a:srgbClr val="0000FF"/>
                </a:solidFill>
              </a:rPr>
              <a:t>vs</a:t>
            </a:r>
            <a:r>
              <a:rPr lang="zh-CN" altLang="en-US" b="1" dirty="0">
                <a:solidFill>
                  <a:srgbClr val="0000FF"/>
                </a:solidFill>
              </a:rPr>
              <a:t>随机，如何选择？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572" y="1181734"/>
            <a:ext cx="10515600" cy="3560042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“Fixed-effect models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more accurately an equal-effects model; Laird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Mosteller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1990)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rarely used now in ecology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one generally expects that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true variation in effects among studies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random sampling variation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Lajeunesse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2013b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2830" y="4988897"/>
            <a:ext cx="10046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/>
              <a:t>对于大多情况来讲，模型无需选择，</a:t>
            </a:r>
            <a:r>
              <a:rPr lang="zh-CN" altLang="en-US" sz="3200" b="1" dirty="0">
                <a:solidFill>
                  <a:srgbClr val="FF0000"/>
                </a:solidFill>
              </a:rPr>
              <a:t>只用随机效应模型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01357" y="4591227"/>
            <a:ext cx="539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>
                <a:hlinkClick r:id="rId2" tooltip="Wallace, 2017 #5659"/>
              </a:rPr>
              <a:t>Wallace et al. 2017</a:t>
            </a:r>
            <a:r>
              <a:rPr lang="en-US" altLang="zh-CN" dirty="0"/>
              <a:t>, Methods in Ecology and Evolution)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分析第三步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累计效应值的计算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31305" y="5820793"/>
            <a:ext cx="10783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zh-CN" altLang="en-US" sz="2800" b="1" dirty="0">
                <a:solidFill>
                  <a:schemeClr val="accent4"/>
                </a:solidFill>
              </a:rPr>
              <a:t>案例研究的数量</a:t>
            </a:r>
            <a:r>
              <a:rPr lang="en-US" altLang="zh-CN" sz="2800" b="1" dirty="0">
                <a:solidFill>
                  <a:schemeClr val="accent4"/>
                </a:solidFill>
              </a:rPr>
              <a:t>&lt;10</a:t>
            </a:r>
            <a:r>
              <a:rPr lang="zh-CN" altLang="en-US" sz="2800" b="1" dirty="0">
                <a:solidFill>
                  <a:schemeClr val="accent4"/>
                </a:solidFill>
              </a:rPr>
              <a:t>时，可以考虑使用固定效应模型</a:t>
            </a:r>
          </a:p>
          <a:p>
            <a:pPr marL="457200" indent="-457200"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Nakagawa, et al. 2017. BMC biology. 15:18</a:t>
            </a:r>
            <a:endParaRPr lang="zh-CN" altLang="zh-CN" sz="2800" b="1" kern="100" dirty="0">
              <a:solidFill>
                <a:schemeClr val="accent4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36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176" y="1554361"/>
            <a:ext cx="6445362" cy="35727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58" y="1680167"/>
            <a:ext cx="4401252" cy="35727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053" y="354604"/>
            <a:ext cx="11260275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</a:rPr>
              <a:t>Meta</a:t>
            </a:r>
            <a:r>
              <a:rPr lang="zh-CN" altLang="en-US" sz="3600" b="1" dirty="0">
                <a:solidFill>
                  <a:srgbClr val="0000FF"/>
                </a:solidFill>
              </a:rPr>
              <a:t>分析和数据整合的根本区别</a:t>
            </a:r>
            <a:r>
              <a:rPr lang="en-US" altLang="zh-CN" sz="3600" b="1" dirty="0">
                <a:solidFill>
                  <a:srgbClr val="0000FF"/>
                </a:solidFill>
              </a:rPr>
              <a:t>----</a:t>
            </a:r>
            <a:r>
              <a:rPr lang="zh-CN" altLang="en-US" sz="3600" b="1" dirty="0">
                <a:solidFill>
                  <a:srgbClr val="0000FF"/>
                </a:solidFill>
              </a:rPr>
              <a:t>是否构造效应值</a:t>
            </a:r>
            <a:r>
              <a:rPr lang="en-US" altLang="zh-CN" sz="3600" b="1" dirty="0">
                <a:solidFill>
                  <a:srgbClr val="0000FF"/>
                </a:solidFill>
              </a:rPr>
              <a:t>Fundamental differences between meta-analysis and data integration----whether to construct effect size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6950" y="5197927"/>
            <a:ext cx="5797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Meta</a:t>
            </a:r>
            <a:r>
              <a:rPr lang="zh-CN" altLang="en-US" sz="2000" b="1" dirty="0">
                <a:solidFill>
                  <a:srgbClr val="FF0000"/>
                </a:solidFill>
              </a:rPr>
              <a:t>分析，需要构造效应值</a:t>
            </a:r>
            <a:r>
              <a:rPr lang="en-US" altLang="zh-CN" sz="2000" b="1" dirty="0">
                <a:solidFill>
                  <a:srgbClr val="FF0000"/>
                </a:solidFill>
              </a:rPr>
              <a:t>Effect size, </a:t>
            </a:r>
            <a:r>
              <a:rPr lang="zh-CN" altLang="en-US" sz="2000" b="1" dirty="0">
                <a:solidFill>
                  <a:srgbClr val="FF0000"/>
                </a:solidFill>
              </a:rPr>
              <a:t>一般无明确单位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63600" y="5156354"/>
            <a:ext cx="4830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数据整合分析，分析对象为原始实测指标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591" y="5905813"/>
            <a:ext cx="5166947" cy="4691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0" y="5976633"/>
            <a:ext cx="5944891" cy="4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49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51397" y="411667"/>
            <a:ext cx="12351657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Cumulative effect size —</a:t>
            </a:r>
            <a:b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Fixed effects model - reciprocal of sampling variance as weight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/>
        </p:nvSpPr>
        <p:spPr bwMode="auto">
          <a:xfrm>
            <a:off x="4941357" y="2192852"/>
            <a:ext cx="340182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累计效应值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effect size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11"/>
          <p:cNvSpPr txBox="1">
            <a:spLocks noChangeArrowheads="1"/>
          </p:cNvSpPr>
          <p:nvPr/>
        </p:nvSpPr>
        <p:spPr bwMode="auto">
          <a:xfrm>
            <a:off x="4910356" y="4308571"/>
            <a:ext cx="304282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总体方差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variance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11"/>
          <p:cNvSpPr txBox="1">
            <a:spLocks noChangeArrowheads="1"/>
          </p:cNvSpPr>
          <p:nvPr/>
        </p:nvSpPr>
        <p:spPr bwMode="auto">
          <a:xfrm>
            <a:off x="4948115" y="5344553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总体标准误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41357" y="3207199"/>
            <a:ext cx="4306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单个研究的权重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of individual studies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8440637" y="1929194"/>
                <a:ext cx="2378151" cy="1107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637" y="1929194"/>
                <a:ext cx="2378151" cy="11072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8996678" y="3338673"/>
                <a:ext cx="1814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678" y="3338673"/>
                <a:ext cx="18142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8637251" y="4199610"/>
                <a:ext cx="2295821" cy="1027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251" y="4199610"/>
                <a:ext cx="2295821" cy="1027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8637251" y="5306817"/>
                <a:ext cx="2085186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251" y="5306817"/>
                <a:ext cx="2085186" cy="614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5064767" y="6031683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置信区间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8377694" y="6063453"/>
                <a:ext cx="3052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CI</m:t>
                    </m:r>
                    <m:r>
                      <a:rPr lang="en-US" altLang="zh-CN" sz="2800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8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±1.96</m:t>
                    </m:r>
                  </m:oMath>
                </a14:m>
                <a:r>
                  <a:rPr lang="en-US" altLang="zh-CN" sz="28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800" i="1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</a:t>
                </a:r>
                <a:r>
                  <a:rPr lang="en-US" altLang="zh-CN" sz="2800" i="1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zh-CN" sz="28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694" y="6063453"/>
                <a:ext cx="3052182" cy="523220"/>
              </a:xfrm>
              <a:prstGeom prst="rect">
                <a:avLst/>
              </a:prstGeom>
              <a:blipFill>
                <a:blip r:embed="rId6"/>
                <a:stretch>
                  <a:fillRect t="-12941" r="-200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980021" y="3096705"/>
            <a:ext cx="5936218" cy="102758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56" y="1747659"/>
            <a:ext cx="4146952" cy="48072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分析第三步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累计效应值的计算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760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-113122" y="1497420"/>
                <a:ext cx="12305122" cy="1325563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Cumulative effect size —</a:t>
                </a:r>
                <a:b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 effect model</a:t>
                </a:r>
                <a:b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𝐧𝐭𝐫𝐚</m:t>
                    </m:r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𝐜𝐚𝐬𝐞</m:t>
                    </m:r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𝐯𝐚𝐫𝐢𝐚𝐧𝐜𝐞</m:t>
                    </m:r>
                    <m:d>
                      <m:d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𝒗𝒊</m:t>
                        </m:r>
                      </m:e>
                    </m:d>
                  </m:oMath>
                </a14:m>
                <a:br>
                  <a:rPr lang="en-US" altLang="zh-CN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𝐢𝐧𝐭𝐞𝐫</m:t>
                      </m:r>
                      <m:r>
                        <a:rPr lang="en-US" altLang="zh-C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𝐜𝐚𝐬𝐞</m:t>
                      </m:r>
                      <m:r>
                        <a:rPr lang="en-US" altLang="zh-C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𝐯𝐚𝐫𝐢𝐚𝐧𝐜𝐞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13122" y="1497420"/>
                <a:ext cx="12305122" cy="1325563"/>
              </a:xfrm>
              <a:blipFill>
                <a:blip r:embed="rId2"/>
                <a:stretch>
                  <a:fillRect t="-70046" b="-52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7"/>
              <p:cNvSpPr txBox="1">
                <a:spLocks noChangeArrowheads="1"/>
              </p:cNvSpPr>
              <p:nvPr/>
            </p:nvSpPr>
            <p:spPr bwMode="auto">
              <a:xfrm>
                <a:off x="633498" y="3429000"/>
                <a:ext cx="11277318" cy="965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altLang="zh-CN" sz="2400" b="1" dirty="0">
                  <a:solidFill>
                    <a:srgbClr val="0000FF"/>
                  </a:solidFill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</a:rPr>
                  <a:t>单个案例的总方差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b="1" dirty="0">
                    <a:solidFill>
                      <a:srgbClr val="0000FF"/>
                    </a:solidFill>
                  </a:rPr>
                  <a:t>)=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案例内方差（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FF"/>
                    </a:solidFill>
                  </a:rPr>
                  <a:t>）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+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案例间方差（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b="1" dirty="0">
                    <a:solidFill>
                      <a:srgbClr val="0000FF"/>
                    </a:solidFill>
                  </a:rPr>
                  <a:t>）</a:t>
                </a:r>
              </a:p>
            </p:txBody>
          </p:sp>
        </mc:Choice>
        <mc:Fallback>
          <p:sp>
            <p:nvSpPr>
              <p:cNvPr id="4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498" y="3429000"/>
                <a:ext cx="11277318" cy="965264"/>
              </a:xfrm>
              <a:prstGeom prst="rect">
                <a:avLst/>
              </a:prstGeom>
              <a:blipFill>
                <a:blip r:embed="rId3"/>
                <a:stretch>
                  <a:fillRect l="-973" r="-973" b="-202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分析第三步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累计效应值的计算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320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07887" y="581275"/>
                <a:ext cx="11384113" cy="614140"/>
              </a:xfrm>
            </p:spPr>
            <p:txBody>
              <a:bodyPr>
                <a:normAutofit fontScale="90000"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40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随机效应模型，一旦</m:t>
                        </m:r>
                        <m:r>
                          <a:rPr lang="zh-CN" alt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案例间方差</m:t>
                        </m:r>
                        <m:r>
                          <a:rPr lang="zh-CN" altLang="en-US" sz="40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𝛕</m:t>
                        </m:r>
                      </m:e>
                      <m:sup>
                        <m:r>
                          <a:rPr lang="zh-CN" altLang="en-US" sz="40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zh-CN" altLang="en-US" sz="40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计算计算完毕</m:t>
                    </m:r>
                  </m:oMath>
                </a14:m>
                <a:r>
                  <a:rPr lang="zh-CN" altLang="en-US" sz="4000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那么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7887" y="581275"/>
                <a:ext cx="11384113" cy="614140"/>
              </a:xfrm>
              <a:blipFill rotWithShape="0">
                <a:blip r:embed="rId3"/>
                <a:stretch>
                  <a:fillRect t="-24752" b="-32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590504" y="2036589"/>
                <a:ext cx="453267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z="2800" b="1" dirty="0">
                  <a:solidFill>
                    <a:srgbClr val="FF0000"/>
                  </a:solidFill>
                </a:endParaRPr>
              </a:p>
              <a:p>
                <a:r>
                  <a:rPr lang="zh-CN" altLang="en-US" sz="2800" b="1" dirty="0">
                    <a:solidFill>
                      <a:srgbClr val="0000FF"/>
                    </a:solidFill>
                  </a:rPr>
                  <a:t>单个案例的总方差 </a:t>
                </a:r>
                <a:endParaRPr lang="en-US" altLang="zh-CN" sz="2800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</a:rPr>
                  <a:t> +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zh-CN" alt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800" b="1" dirty="0">
                  <a:solidFill>
                    <a:srgbClr val="FF0000"/>
                  </a:solidFill>
                </a:endParaRPr>
              </a:p>
              <a:p>
                <a:endParaRPr lang="en-US" altLang="zh-CN" sz="2800" b="1" dirty="0">
                  <a:solidFill>
                    <a:srgbClr val="0000FF"/>
                  </a:solidFill>
                </a:endParaRPr>
              </a:p>
              <a:p>
                <a:r>
                  <a:rPr lang="zh-CN" altLang="en-US" sz="2800" b="1" dirty="0">
                    <a:solidFill>
                      <a:srgbClr val="0000FF"/>
                    </a:solidFill>
                  </a:rPr>
                  <a:t>单个研究的权重      </a:t>
                </a:r>
                <a:endParaRPr lang="en-US" altLang="zh-CN" sz="2800" b="1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</a:rPr>
                  <a:t>=1/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800" b="1" dirty="0">
                  <a:solidFill>
                    <a:srgbClr val="FF0000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504" y="2036589"/>
                <a:ext cx="4532670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2688" b="-5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824518"/>
              </p:ext>
            </p:extLst>
          </p:nvPr>
        </p:nvGraphicFramePr>
        <p:xfrm>
          <a:off x="321358" y="1456521"/>
          <a:ext cx="7041179" cy="5219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5" imgW="5105400" imgH="3784785" progId="Excel.Sheet.8">
                  <p:embed/>
                </p:oleObj>
              </mc:Choice>
              <mc:Fallback>
                <p:oleObj name="工作表" r:id="rId5" imgW="5105400" imgH="3784785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358" y="1456521"/>
                        <a:ext cx="7041179" cy="5219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分析第三步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累计效应值的计算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962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1694" y="169802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随机效应模型</a:t>
            </a:r>
            <a:b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累计效应值及置信区间的计算</a:t>
            </a:r>
          </a:p>
        </p:txBody>
      </p:sp>
      <p:sp>
        <p:nvSpPr>
          <p:cNvPr id="4" name="文本框 11"/>
          <p:cNvSpPr txBox="1">
            <a:spLocks noChangeArrowheads="1"/>
          </p:cNvSpPr>
          <p:nvPr/>
        </p:nvSpPr>
        <p:spPr bwMode="auto">
          <a:xfrm>
            <a:off x="2065706" y="4268805"/>
            <a:ext cx="383310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总体标准误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standard error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11"/>
              <p:cNvSpPr txBox="1">
                <a:spLocks noChangeArrowheads="1"/>
              </p:cNvSpPr>
              <p:nvPr/>
            </p:nvSpPr>
            <p:spPr bwMode="auto">
              <a:xfrm>
                <a:off x="2151246" y="5555978"/>
                <a:ext cx="6929846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95%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置信区间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95% confidence interval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1.96*SE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1246" y="5555978"/>
                <a:ext cx="6929846" cy="954107"/>
              </a:xfrm>
              <a:prstGeom prst="rect">
                <a:avLst/>
              </a:prstGeom>
              <a:blipFill>
                <a:blip r:embed="rId2"/>
                <a:stretch>
                  <a:fillRect l="-1847" t="-8280" r="-440" b="-16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950727" y="2652416"/>
                <a:ext cx="3271410" cy="1107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727" y="2652416"/>
                <a:ext cx="3271410" cy="110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6293194" y="4063172"/>
                <a:ext cx="2586477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80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zh-CN" altLang="en-US" sz="2800" i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sz="28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194" y="4063172"/>
                <a:ext cx="2586477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257881" y="1679165"/>
                <a:ext cx="3084306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∗ </m:t>
                              </m:r>
                            </m:sup>
                          </m:sSub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type m:val="lin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p>
                              <m:r>
                                <a:rPr lang="zh-CN" altLang="en-US" sz="28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881" y="1679165"/>
                <a:ext cx="3084306" cy="5786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1"/>
          <p:cNvSpPr txBox="1">
            <a:spLocks noChangeArrowheads="1"/>
          </p:cNvSpPr>
          <p:nvPr/>
        </p:nvSpPr>
        <p:spPr bwMode="auto">
          <a:xfrm>
            <a:off x="2065706" y="2777236"/>
            <a:ext cx="340182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累计效应值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effect size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1"/>
          <p:cNvSpPr txBox="1">
            <a:spLocks noChangeArrowheads="1"/>
          </p:cNvSpPr>
          <p:nvPr/>
        </p:nvSpPr>
        <p:spPr bwMode="auto">
          <a:xfrm>
            <a:off x="2151246" y="1534021"/>
            <a:ext cx="30509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单个研究的权重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of each case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分析第三步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累计效应值的计算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406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494" y="525389"/>
            <a:ext cx="11424385" cy="1100181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</a:rPr>
              <a:t>随机效应模型估计案例间方差（</a:t>
            </a:r>
            <a:r>
              <a:rPr lang="en-GB" altLang="zh-CN" b="1" dirty="0" err="1">
                <a:solidFill>
                  <a:srgbClr val="0000FF"/>
                </a:solidFill>
              </a:rPr>
              <a:t>τ</a:t>
            </a:r>
            <a:r>
              <a:rPr lang="en-GB" altLang="zh-CN" b="1" baseline="30000" dirty="0" err="1">
                <a:solidFill>
                  <a:srgbClr val="0000FF"/>
                </a:solidFill>
              </a:rPr>
              <a:t>2</a:t>
            </a:r>
            <a:r>
              <a:rPr lang="zh-CN" altLang="en-US" b="1" baseline="30000" dirty="0">
                <a:solidFill>
                  <a:srgbClr val="0000FF"/>
                </a:solidFill>
              </a:rPr>
              <a:t> </a:t>
            </a:r>
            <a:r>
              <a:rPr lang="zh-CN" altLang="en-US" b="1" dirty="0">
                <a:solidFill>
                  <a:srgbClr val="0000FF"/>
                </a:solidFill>
              </a:rPr>
              <a:t>）的计算方法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032" y="1625570"/>
            <a:ext cx="10515600" cy="4351338"/>
          </a:xfrm>
        </p:spPr>
        <p:txBody>
          <a:bodyPr/>
          <a:lstStyle/>
          <a:p>
            <a:r>
              <a:rPr lang="en-US" altLang="zh-CN" dirty="0" err="1"/>
              <a:t>Dersimonian</a:t>
            </a:r>
            <a:r>
              <a:rPr lang="en-US" altLang="zh-CN" dirty="0"/>
              <a:t>-laird</a:t>
            </a:r>
            <a:r>
              <a:rPr lang="zh-CN" altLang="en-US" dirty="0"/>
              <a:t>法 （</a:t>
            </a:r>
            <a:r>
              <a:rPr lang="en-US" altLang="zh-CN" dirty="0"/>
              <a:t>DL</a:t>
            </a:r>
            <a:r>
              <a:rPr lang="zh-CN" altLang="en-US" dirty="0"/>
              <a:t>法，</a:t>
            </a:r>
            <a:r>
              <a:rPr lang="en-US" altLang="zh-CN" dirty="0" err="1"/>
              <a:t>Metawin</a:t>
            </a:r>
            <a:r>
              <a:rPr lang="zh-CN" altLang="en-US" dirty="0"/>
              <a:t>内置方法）</a:t>
            </a:r>
            <a:endParaRPr lang="en-US" altLang="zh-CN" dirty="0"/>
          </a:p>
          <a:p>
            <a:r>
              <a:rPr lang="en-US" altLang="zh-CN" dirty="0"/>
              <a:t>Hedges-</a:t>
            </a:r>
            <a:r>
              <a:rPr lang="en-US" altLang="zh-CN" dirty="0" err="1"/>
              <a:t>Olkin</a:t>
            </a:r>
            <a:r>
              <a:rPr lang="zh-CN" altLang="en-US" dirty="0"/>
              <a:t>法</a:t>
            </a:r>
            <a:endParaRPr lang="en-US" altLang="zh-CN" dirty="0"/>
          </a:p>
          <a:p>
            <a:r>
              <a:rPr lang="en-US" altLang="zh-CN" dirty="0" err="1"/>
              <a:t>Sidik-Jonkman</a:t>
            </a:r>
            <a:r>
              <a:rPr lang="zh-CN" altLang="en-US" dirty="0"/>
              <a:t>法</a:t>
            </a:r>
            <a:endParaRPr lang="en-US" altLang="zh-CN" dirty="0"/>
          </a:p>
          <a:p>
            <a:r>
              <a:rPr lang="en-US" altLang="zh-CN" dirty="0"/>
              <a:t>Maximum-likelihood</a:t>
            </a:r>
            <a:r>
              <a:rPr lang="zh-CN" altLang="en-US" dirty="0"/>
              <a:t>法</a:t>
            </a:r>
            <a:endParaRPr lang="en-US" altLang="zh-CN" dirty="0"/>
          </a:p>
          <a:p>
            <a:r>
              <a:rPr lang="en-US" altLang="zh-CN" dirty="0"/>
              <a:t>Restricted maximum likelihood</a:t>
            </a:r>
            <a:r>
              <a:rPr lang="zh-CN" altLang="en-US" dirty="0"/>
              <a:t>法</a:t>
            </a:r>
            <a:endParaRPr lang="en-US" altLang="zh-CN" dirty="0"/>
          </a:p>
          <a:p>
            <a:r>
              <a:rPr lang="en-US" altLang="zh-CN" dirty="0"/>
              <a:t>Empirical </a:t>
            </a:r>
            <a:r>
              <a:rPr lang="en-US" altLang="zh-CN" dirty="0" err="1"/>
              <a:t>bayes</a:t>
            </a:r>
            <a:r>
              <a:rPr lang="zh-CN" altLang="en-US" dirty="0"/>
              <a:t>法</a:t>
            </a:r>
            <a:endParaRPr lang="en-US" altLang="zh-CN" dirty="0"/>
          </a:p>
          <a:p>
            <a:r>
              <a:rPr lang="en-US" altLang="zh-CN" dirty="0"/>
              <a:t>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10" y="2434826"/>
            <a:ext cx="5921911" cy="26095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17131" y="5310591"/>
            <a:ext cx="59637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zh-CN" sz="2000" kern="100" dirty="0" err="1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Veroniki</a:t>
            </a:r>
            <a:r>
              <a:rPr lang="en-US" altLang="zh-CN" sz="2000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2016,</a:t>
            </a:r>
            <a:r>
              <a:rPr lang="en-US" altLang="zh-CN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Research Synthesis Methods </a:t>
            </a:r>
            <a:r>
              <a:rPr lang="en-US" altLang="zh-CN" b="1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altLang="zh-CN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:55-79.</a:t>
            </a:r>
            <a:r>
              <a:rPr lang="en-US" altLang="zh-CN" sz="2000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分析第三步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累计效应值的计算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688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随机效应模型</a:t>
            </a:r>
            <a:br>
              <a:rPr lang="en-US" altLang="zh-CN" dirty="0">
                <a:solidFill>
                  <a:srgbClr val="0000FF"/>
                </a:solidFill>
              </a:rPr>
            </a:br>
            <a:r>
              <a:rPr lang="zh-CN" altLang="en-US" dirty="0">
                <a:solidFill>
                  <a:srgbClr val="0000FF"/>
                </a:solidFill>
              </a:rPr>
              <a:t>案例间方差</a:t>
            </a:r>
            <a:r>
              <a:rPr lang="en-GB" altLang="zh-CN" b="1" dirty="0">
                <a:solidFill>
                  <a:srgbClr val="0000FF"/>
                </a:solidFill>
              </a:rPr>
              <a:t>τ</a:t>
            </a:r>
            <a:r>
              <a:rPr lang="en-GB" altLang="zh-CN" b="1" baseline="30000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的估计</a:t>
            </a:r>
            <a:r>
              <a:rPr lang="en-US" altLang="zh-CN" dirty="0">
                <a:solidFill>
                  <a:srgbClr val="0000FF"/>
                </a:solidFill>
              </a:rPr>
              <a:t>—</a:t>
            </a:r>
            <a:r>
              <a:rPr lang="zh-CN" altLang="en-US" dirty="0">
                <a:solidFill>
                  <a:srgbClr val="0000FF"/>
                </a:solidFill>
              </a:rPr>
              <a:t>方法选择？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570" y="1967323"/>
            <a:ext cx="11109323" cy="4068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studies suggest that for both dichotomous and continuous data the estimator proposed by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Paule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Mandel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for continuous data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restricted maximum likelihood estimator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better alternatives to estimate the between-study variance.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参数估计建议都用限制性最大似然法（</a:t>
            </a:r>
            <a:r>
              <a:rPr lang="en-US" altLang="zh-CN" sz="2400" dirty="0">
                <a:solidFill>
                  <a:srgbClr val="FF0000"/>
                </a:solidFill>
              </a:rPr>
              <a:t>Restricted maximum likelihood, REML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涉及模型选择时，用最大似然法</a:t>
            </a:r>
            <a:r>
              <a:rPr lang="en-US" altLang="zh-CN" sz="2400" dirty="0">
                <a:solidFill>
                  <a:srgbClr val="FF0000"/>
                </a:solidFill>
              </a:rPr>
              <a:t>(Maximum-likelihood, ML)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70997" y="5494419"/>
            <a:ext cx="59637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zh-CN" sz="2000" kern="100" dirty="0" err="1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Veroniki</a:t>
            </a:r>
            <a:r>
              <a:rPr lang="en-US" altLang="zh-CN" sz="2000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2016,</a:t>
            </a:r>
            <a:r>
              <a:rPr lang="en-US" altLang="zh-CN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Research Synthesis Methods </a:t>
            </a:r>
            <a:r>
              <a:rPr lang="en-US" altLang="zh-CN" b="1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altLang="zh-CN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:55-79.</a:t>
            </a:r>
            <a:r>
              <a:rPr lang="en-US" altLang="zh-CN" sz="2000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分析第三步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累计效应值的计算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261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6775" y="223838"/>
            <a:ext cx="10515600" cy="1001114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第二步：累计效应值的计算</a:t>
            </a:r>
            <a:br>
              <a:rPr lang="en-US" altLang="zh-CN" dirty="0"/>
            </a:br>
            <a:r>
              <a:rPr lang="en-US" altLang="zh-CN" dirty="0" err="1"/>
              <a:t>rma</a:t>
            </a:r>
            <a:r>
              <a:rPr lang="en-US" altLang="zh-CN" dirty="0"/>
              <a:t> </a:t>
            </a:r>
            <a:r>
              <a:rPr lang="zh-CN" altLang="en-US" dirty="0"/>
              <a:t>与</a:t>
            </a:r>
            <a:r>
              <a:rPr lang="en-US" altLang="zh-CN" dirty="0"/>
              <a:t>rma.mv</a:t>
            </a:r>
            <a:r>
              <a:rPr lang="zh-CN" altLang="en-US" dirty="0"/>
              <a:t>命令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51439"/>
              </p:ext>
            </p:extLst>
          </p:nvPr>
        </p:nvGraphicFramePr>
        <p:xfrm>
          <a:off x="1164385" y="1604686"/>
          <a:ext cx="7970187" cy="1674372"/>
        </p:xfrm>
        <a:graphic>
          <a:graphicData uri="http://schemas.openxmlformats.org/drawingml/2006/table">
            <a:tbl>
              <a:tblPr/>
              <a:tblGrid>
                <a:gridCol w="262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3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1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function</a:t>
                      </a:r>
                      <a:endParaRPr lang="zh-CN" alt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+mn-ea"/>
                        </a:rPr>
                        <a:t>Default model</a:t>
                      </a:r>
                      <a:endParaRPr lang="zh-CN" alt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1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rma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Random effect model</a:t>
                      </a:r>
                      <a:endParaRPr lang="zh-CN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1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rma.mv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Fixed effect model</a:t>
                      </a:r>
                      <a:endParaRPr lang="zh-CN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060704" y="34760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/>
              <a:t>固定效应模型</a:t>
            </a:r>
            <a:endParaRPr lang="en-US" altLang="zh-CN" sz="2400" b="1" dirty="0"/>
          </a:p>
          <a:p>
            <a:r>
              <a:rPr lang="en-US" altLang="zh-CN" sz="2400" b="1" dirty="0">
                <a:solidFill>
                  <a:srgbClr val="0600F0"/>
                </a:solidFill>
              </a:rPr>
              <a:t>fixed1&lt;-</a:t>
            </a:r>
            <a:r>
              <a:rPr lang="en-US" altLang="zh-CN" sz="2400" b="1" dirty="0" err="1">
                <a:solidFill>
                  <a:srgbClr val="0600F0"/>
                </a:solidFill>
              </a:rPr>
              <a:t>rma</a:t>
            </a:r>
            <a:r>
              <a:rPr lang="en-US" altLang="zh-CN" sz="2400" b="1" dirty="0">
                <a:solidFill>
                  <a:srgbClr val="0600F0"/>
                </a:solidFill>
              </a:rPr>
              <a:t>(</a:t>
            </a:r>
            <a:r>
              <a:rPr lang="en-US" altLang="zh-CN" sz="2400" b="1" dirty="0" err="1">
                <a:solidFill>
                  <a:srgbClr val="0600F0"/>
                </a:solidFill>
              </a:rPr>
              <a:t>yi,vi</a:t>
            </a:r>
            <a:r>
              <a:rPr lang="en-US" altLang="zh-CN" sz="2400" b="1" dirty="0">
                <a:solidFill>
                  <a:srgbClr val="0600F0"/>
                </a:solidFill>
              </a:rPr>
              <a:t>, data=</a:t>
            </a:r>
            <a:r>
              <a:rPr lang="en-US" altLang="zh-CN" sz="2400" b="1" dirty="0">
                <a:solidFill>
                  <a:srgbClr val="FF0000"/>
                </a:solidFill>
              </a:rPr>
              <a:t>d2</a:t>
            </a:r>
            <a:r>
              <a:rPr lang="en-US" altLang="zh-CN" sz="2400" b="1" dirty="0">
                <a:solidFill>
                  <a:srgbClr val="0600F0"/>
                </a:solidFill>
              </a:rPr>
              <a:t>, method="</a:t>
            </a:r>
            <a:r>
              <a:rPr lang="en-US" altLang="zh-CN" sz="2400" b="1" dirty="0">
                <a:solidFill>
                  <a:srgbClr val="FF0000"/>
                </a:solidFill>
              </a:rPr>
              <a:t>FE</a:t>
            </a:r>
            <a:r>
              <a:rPr lang="en-US" altLang="zh-CN" sz="2400" b="1" dirty="0">
                <a:solidFill>
                  <a:srgbClr val="0600F0"/>
                </a:solidFill>
              </a:rPr>
              <a:t>")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060704" y="4504009"/>
                <a:ext cx="10424160" cy="157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随机效应模型（对案例间方差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400" b="1" dirty="0"/>
                  <a:t>的估算默认方法为限制性最大似然法</a:t>
                </a:r>
                <a:r>
                  <a:rPr lang="en-US" altLang="zh-CN" sz="2400" b="1" dirty="0"/>
                  <a:t>REML</a:t>
                </a:r>
                <a:r>
                  <a:rPr lang="zh-CN" altLang="en-US" sz="2400" b="1" dirty="0"/>
                  <a:t>）</a:t>
                </a:r>
                <a:endParaRPr lang="en-US" altLang="zh-CN" sz="2400" b="1" dirty="0"/>
              </a:p>
              <a:p>
                <a:r>
                  <a:rPr lang="en-US" altLang="zh-CN" sz="2400" b="1" dirty="0">
                    <a:solidFill>
                      <a:srgbClr val="0600F0"/>
                    </a:solidFill>
                  </a:rPr>
                  <a:t>random1&lt;-</a:t>
                </a:r>
                <a:r>
                  <a:rPr lang="en-US" altLang="zh-CN" sz="2400" b="1" dirty="0" err="1">
                    <a:solidFill>
                      <a:srgbClr val="0600F0"/>
                    </a:solidFill>
                  </a:rPr>
                  <a:t>rma</a:t>
                </a:r>
                <a:r>
                  <a:rPr lang="en-US" altLang="zh-CN" sz="2400" b="1" dirty="0">
                    <a:solidFill>
                      <a:srgbClr val="0600F0"/>
                    </a:solidFill>
                  </a:rPr>
                  <a:t>(</a:t>
                </a:r>
                <a:r>
                  <a:rPr lang="en-US" altLang="zh-CN" sz="2400" b="1" dirty="0" err="1">
                    <a:solidFill>
                      <a:srgbClr val="0600F0"/>
                    </a:solidFill>
                  </a:rPr>
                  <a:t>yi,vi</a:t>
                </a:r>
                <a:r>
                  <a:rPr lang="en-US" altLang="zh-CN" sz="2400" b="1" dirty="0">
                    <a:solidFill>
                      <a:srgbClr val="0600F0"/>
                    </a:solidFill>
                  </a:rPr>
                  <a:t>, data=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d2</a:t>
                </a:r>
                <a:r>
                  <a:rPr lang="en-US" altLang="zh-CN" sz="2400" b="1" dirty="0">
                    <a:solidFill>
                      <a:srgbClr val="0600F0"/>
                    </a:solidFill>
                  </a:rPr>
                  <a:t>)</a:t>
                </a:r>
              </a:p>
              <a:p>
                <a:endParaRPr lang="en-US" altLang="zh-CN" sz="2400" b="1" dirty="0">
                  <a:solidFill>
                    <a:srgbClr val="0600F0"/>
                  </a:solidFill>
                </a:endParaRPr>
              </a:p>
              <a:p>
                <a:endParaRPr lang="en-US" altLang="zh-CN" sz="2400" b="1" dirty="0">
                  <a:solidFill>
                    <a:srgbClr val="0600F0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04" y="4504009"/>
                <a:ext cx="10424160" cy="1577996"/>
              </a:xfrm>
              <a:prstGeom prst="rect">
                <a:avLst/>
              </a:prstGeom>
              <a:blipFill>
                <a:blip r:embed="rId2"/>
                <a:stretch>
                  <a:fillRect l="-877" t="-4247" r="-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4270" y="27652"/>
            <a:ext cx="2646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第二步</a:t>
            </a:r>
          </a:p>
        </p:txBody>
      </p:sp>
    </p:spTree>
    <p:extLst>
      <p:ext uri="{BB962C8B-B14F-4D97-AF65-F5344CB8AC3E}">
        <p14:creationId xmlns:p14="http://schemas.microsoft.com/office/powerpoint/2010/main" val="834692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" y="30361"/>
            <a:ext cx="11960352" cy="73324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第二步：累计效应值（累计效应值）的计算与展示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74786"/>
            <a:ext cx="10798834" cy="5202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##</a:t>
            </a:r>
            <a:r>
              <a:rPr lang="zh-CN" altLang="en-US" dirty="0"/>
              <a:t>固定效应模型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fixed1</a:t>
            </a:r>
            <a:r>
              <a:rPr lang="en-US" altLang="zh-CN" dirty="0">
                <a:solidFill>
                  <a:srgbClr val="0600F0"/>
                </a:solidFill>
              </a:rPr>
              <a:t>&lt;-</a:t>
            </a:r>
            <a:r>
              <a:rPr lang="en-US" altLang="zh-CN" dirty="0" err="1">
                <a:solidFill>
                  <a:srgbClr val="0600F0"/>
                </a:solidFill>
              </a:rPr>
              <a:t>rma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 err="1">
                <a:solidFill>
                  <a:srgbClr val="0600F0"/>
                </a:solidFill>
              </a:rPr>
              <a:t>yi,vi</a:t>
            </a:r>
            <a:r>
              <a:rPr lang="en-US" altLang="zh-CN" dirty="0">
                <a:solidFill>
                  <a:srgbClr val="0600F0"/>
                </a:solidFill>
              </a:rPr>
              <a:t>, data=</a:t>
            </a:r>
            <a:r>
              <a:rPr lang="en-US" altLang="zh-CN" dirty="0">
                <a:solidFill>
                  <a:srgbClr val="FF0000"/>
                </a:solidFill>
              </a:rPr>
              <a:t>d2</a:t>
            </a:r>
            <a:r>
              <a:rPr lang="en-US" altLang="zh-CN" dirty="0">
                <a:solidFill>
                  <a:srgbClr val="0600F0"/>
                </a:solidFill>
              </a:rPr>
              <a:t>, method="</a:t>
            </a:r>
            <a:r>
              <a:rPr lang="en-US" altLang="zh-CN" dirty="0">
                <a:solidFill>
                  <a:srgbClr val="FF0000"/>
                </a:solidFill>
              </a:rPr>
              <a:t>FE</a:t>
            </a:r>
            <a:r>
              <a:rPr lang="en-US" altLang="zh-CN" dirty="0">
                <a:solidFill>
                  <a:srgbClr val="0600F0"/>
                </a:solidFill>
              </a:rPr>
              <a:t>")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summary(</a:t>
            </a:r>
            <a:r>
              <a:rPr lang="en-US" altLang="zh-CN" dirty="0">
                <a:solidFill>
                  <a:srgbClr val="FF0000"/>
                </a:solidFill>
              </a:rPr>
              <a:t>fixed1</a:t>
            </a:r>
            <a:r>
              <a:rPr lang="en-US" altLang="zh-CN" dirty="0">
                <a:solidFill>
                  <a:srgbClr val="0600F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dirty="0"/>
              <a:t>##</a:t>
            </a:r>
            <a:r>
              <a:rPr lang="zh-CN" altLang="en-US" dirty="0"/>
              <a:t>随机效应模型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random1</a:t>
            </a:r>
            <a:r>
              <a:rPr lang="en-US" altLang="zh-CN" dirty="0">
                <a:solidFill>
                  <a:srgbClr val="0600F0"/>
                </a:solidFill>
              </a:rPr>
              <a:t>&lt;-</a:t>
            </a:r>
            <a:r>
              <a:rPr lang="en-US" altLang="zh-CN" dirty="0" err="1">
                <a:solidFill>
                  <a:srgbClr val="0600F0"/>
                </a:solidFill>
              </a:rPr>
              <a:t>rma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 err="1">
                <a:solidFill>
                  <a:srgbClr val="0600F0"/>
                </a:solidFill>
              </a:rPr>
              <a:t>yi,vi</a:t>
            </a:r>
            <a:r>
              <a:rPr lang="en-US" altLang="zh-CN" dirty="0">
                <a:solidFill>
                  <a:srgbClr val="0600F0"/>
                </a:solidFill>
              </a:rPr>
              <a:t>, data=</a:t>
            </a:r>
            <a:r>
              <a:rPr lang="en-US" altLang="zh-CN" dirty="0">
                <a:solidFill>
                  <a:srgbClr val="FF0000"/>
                </a:solidFill>
              </a:rPr>
              <a:t>d2</a:t>
            </a:r>
            <a:r>
              <a:rPr lang="en-US" altLang="zh-CN" dirty="0">
                <a:solidFill>
                  <a:srgbClr val="0600F0"/>
                </a:solidFill>
              </a:rPr>
              <a:t>, method="</a:t>
            </a:r>
            <a:r>
              <a:rPr lang="en-US" altLang="zh-CN" dirty="0">
                <a:solidFill>
                  <a:srgbClr val="FF0000"/>
                </a:solidFill>
              </a:rPr>
              <a:t>REML</a:t>
            </a:r>
            <a:r>
              <a:rPr lang="en-US" altLang="zh-CN" dirty="0">
                <a:solidFill>
                  <a:srgbClr val="0600F0"/>
                </a:solidFill>
              </a:rPr>
              <a:t>")</a:t>
            </a:r>
          </a:p>
          <a:p>
            <a:pPr marL="0" indent="0">
              <a:buNone/>
            </a:pPr>
            <a:r>
              <a:rPr lang="en-US" altLang="zh-CN" dirty="0"/>
              <a:t>##</a:t>
            </a:r>
            <a:r>
              <a:rPr lang="zh-CN" altLang="en-US" dirty="0"/>
              <a:t>或者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random1</a:t>
            </a:r>
            <a:r>
              <a:rPr lang="en-US" altLang="zh-CN" dirty="0">
                <a:solidFill>
                  <a:srgbClr val="0600F0"/>
                </a:solidFill>
              </a:rPr>
              <a:t>&lt;-</a:t>
            </a:r>
            <a:r>
              <a:rPr lang="en-US" altLang="zh-CN" dirty="0" err="1">
                <a:solidFill>
                  <a:srgbClr val="0600F0"/>
                </a:solidFill>
              </a:rPr>
              <a:t>rma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 err="1">
                <a:solidFill>
                  <a:srgbClr val="0600F0"/>
                </a:solidFill>
              </a:rPr>
              <a:t>yi,vi</a:t>
            </a:r>
            <a:r>
              <a:rPr lang="en-US" altLang="zh-CN" dirty="0">
                <a:solidFill>
                  <a:srgbClr val="0600F0"/>
                </a:solidFill>
              </a:rPr>
              <a:t>, data=</a:t>
            </a:r>
            <a:r>
              <a:rPr lang="en-US" altLang="zh-CN" dirty="0">
                <a:solidFill>
                  <a:srgbClr val="FF0000"/>
                </a:solidFill>
              </a:rPr>
              <a:t>d2</a:t>
            </a:r>
            <a:r>
              <a:rPr lang="en-US" altLang="zh-CN" dirty="0">
                <a:solidFill>
                  <a:srgbClr val="0600F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summary(</a:t>
            </a:r>
            <a:r>
              <a:rPr lang="en-US" altLang="zh-CN" dirty="0">
                <a:solidFill>
                  <a:srgbClr val="FF0000"/>
                </a:solidFill>
              </a:rPr>
              <a:t>random1</a:t>
            </a:r>
            <a:r>
              <a:rPr lang="en-US" altLang="zh-CN" dirty="0">
                <a:solidFill>
                  <a:srgbClr val="060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0521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6" y="1400736"/>
            <a:ext cx="10932997" cy="5156425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073287" y="176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结果：累计效应值</a:t>
            </a:r>
            <a:r>
              <a:rPr lang="en-US" altLang="zh-CN" dirty="0"/>
              <a:t>--</a:t>
            </a:r>
            <a:r>
              <a:rPr lang="zh-CN" altLang="en-US" b="1" dirty="0">
                <a:solidFill>
                  <a:srgbClr val="FF0000"/>
                </a:solidFill>
              </a:rPr>
              <a:t>固定</a:t>
            </a:r>
            <a:r>
              <a:rPr lang="zh-CN" altLang="en-US" dirty="0"/>
              <a:t>效应模型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81657" y="4593194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95%</a:t>
            </a:r>
            <a:r>
              <a:rPr lang="zh-CN" altLang="en-US" b="1" dirty="0">
                <a:solidFill>
                  <a:srgbClr val="FF0000"/>
                </a:solidFill>
              </a:rPr>
              <a:t>置信区间下限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92805" y="4588389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95%</a:t>
            </a:r>
            <a:r>
              <a:rPr lang="zh-CN" altLang="en-US" b="1" dirty="0">
                <a:solidFill>
                  <a:srgbClr val="FF0000"/>
                </a:solidFill>
              </a:rPr>
              <a:t>置信区间上限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431273" y="51124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显著性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0450" y="4555919"/>
            <a:ext cx="22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Cumulative effect size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22745" y="4259445"/>
            <a:ext cx="46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600F0"/>
                </a:solidFill>
              </a:rPr>
              <a:t>95%</a:t>
            </a:r>
            <a:r>
              <a:rPr lang="zh-CN" altLang="en-US" b="1" dirty="0">
                <a:solidFill>
                  <a:srgbClr val="0600F0"/>
                </a:solidFill>
              </a:rPr>
              <a:t>置信区间与</a:t>
            </a:r>
            <a:r>
              <a:rPr lang="en-US" altLang="zh-CN" b="1" dirty="0">
                <a:solidFill>
                  <a:srgbClr val="0600F0"/>
                </a:solidFill>
              </a:rPr>
              <a:t>0</a:t>
            </a:r>
            <a:r>
              <a:rPr lang="zh-CN" altLang="en-US" b="1" dirty="0">
                <a:solidFill>
                  <a:srgbClr val="0600F0"/>
                </a:solidFill>
              </a:rPr>
              <a:t>没有交叉，则表示效应显著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98214" y="455669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zh-CN" altLang="en-US" b="1" dirty="0">
                <a:solidFill>
                  <a:srgbClr val="FF0000"/>
                </a:solidFill>
              </a:rPr>
              <a:t>值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078187" y="596120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显著性水平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4901548" y="2465183"/>
            <a:ext cx="5582513" cy="303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215476" y="206458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用于模型对比，值越小越好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841545" y="1556567"/>
            <a:ext cx="18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K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sampling size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442" y="69683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第二步：累计效应值的计算</a:t>
            </a:r>
          </a:p>
        </p:txBody>
      </p:sp>
    </p:spTree>
    <p:extLst>
      <p:ext uri="{BB962C8B-B14F-4D97-AF65-F5344CB8AC3E}">
        <p14:creationId xmlns:p14="http://schemas.microsoft.com/office/powerpoint/2010/main" val="3029754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05" y="1028230"/>
            <a:ext cx="10540527" cy="55606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3439" y="42558"/>
            <a:ext cx="10515600" cy="1161283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结果：累计效应值</a:t>
            </a:r>
            <a:r>
              <a:rPr lang="en-US" altLang="zh-CN" dirty="0"/>
              <a:t>—</a:t>
            </a:r>
            <a:r>
              <a:rPr lang="zh-CN" altLang="en-US" b="1" dirty="0">
                <a:solidFill>
                  <a:srgbClr val="FF0000"/>
                </a:solidFill>
              </a:rPr>
              <a:t>随机</a:t>
            </a:r>
            <a:r>
              <a:rPr lang="zh-CN" altLang="en-US" dirty="0"/>
              <a:t>效应模型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13099" y="4871332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95%</a:t>
            </a:r>
            <a:r>
              <a:rPr lang="zh-CN" altLang="en-US" b="1" dirty="0">
                <a:solidFill>
                  <a:srgbClr val="FF0000"/>
                </a:solidFill>
              </a:rPr>
              <a:t>置信区间下限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4640" y="4871332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95%</a:t>
            </a:r>
            <a:r>
              <a:rPr lang="zh-CN" altLang="en-US" b="1" dirty="0">
                <a:solidFill>
                  <a:srgbClr val="FF0000"/>
                </a:solidFill>
              </a:rPr>
              <a:t>置信区间上限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043504" y="4897097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标准误 </a:t>
            </a:r>
            <a:r>
              <a:rPr lang="en-US" altLang="zh-CN" b="1" dirty="0">
                <a:solidFill>
                  <a:srgbClr val="FF0000"/>
                </a:solidFill>
              </a:rPr>
              <a:t>(SE)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46447" y="53552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显著性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17054" y="489969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累计效应值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981908" y="3538876"/>
                <a:ext cx="4515916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I^2: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案例间方差</m:t>
                        </m:r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zh-CN" alt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在模型总方差中所占比率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08" y="3538876"/>
                <a:ext cx="4515916" cy="375552"/>
              </a:xfrm>
              <a:prstGeom prst="rect">
                <a:avLst/>
              </a:prstGeom>
              <a:blipFill rotWithShape="0">
                <a:blip r:embed="rId3"/>
                <a:stretch>
                  <a:fillRect l="-1080" t="-13115" r="-540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1"/>
              <p:cNvSpPr txBox="1">
                <a:spLocks noChangeArrowheads="1"/>
              </p:cNvSpPr>
              <p:nvPr/>
            </p:nvSpPr>
            <p:spPr bwMode="auto">
              <a:xfrm>
                <a:off x="4820899" y="4389029"/>
                <a:ext cx="4447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95%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置信区间 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2400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1.96*SE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0899" y="4389029"/>
                <a:ext cx="444750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195" t="-14474" r="-1372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2"/>
              <p:cNvSpPr txBox="1">
                <a:spLocks/>
              </p:cNvSpPr>
              <p:nvPr/>
            </p:nvSpPr>
            <p:spPr>
              <a:xfrm>
                <a:off x="8544591" y="2789866"/>
                <a:ext cx="2247900" cy="6516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p>
                              <m:r>
                                <a:rPr lang="en-US" altLang="zh-CN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8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1800" b="1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591" y="2789866"/>
                <a:ext cx="2247900" cy="6516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3645159" y="489709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zh-CN" altLang="en-US" b="1" dirty="0">
                <a:solidFill>
                  <a:srgbClr val="FF0000"/>
                </a:solidFill>
              </a:rPr>
              <a:t>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455558" y="1340145"/>
                <a:ext cx="5835187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案例间方差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的估计方法：限制性最大似然法，即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REML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558" y="1340145"/>
                <a:ext cx="5835187" cy="375552"/>
              </a:xfrm>
              <a:prstGeom prst="rect">
                <a:avLst/>
              </a:prstGeom>
              <a:blipFill rotWithShape="0">
                <a:blip r:embed="rId6"/>
                <a:stretch>
                  <a:fillRect l="-940" t="-13115" r="-209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3668563" y="131847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K</a:t>
            </a:r>
            <a:r>
              <a:rPr lang="zh-CN" altLang="en-US" b="1" dirty="0">
                <a:solidFill>
                  <a:srgbClr val="FF0000"/>
                </a:solidFill>
              </a:rPr>
              <a:t>，样本量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145773" y="2217346"/>
            <a:ext cx="7486541" cy="19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873449" y="183032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用于模型对比，值越小越好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73613" y="6078679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显著性水平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519" y="4025700"/>
            <a:ext cx="2283795" cy="83675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0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第二步：累计效应值的计算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7054" y="848482"/>
            <a:ext cx="210416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summary(random1)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1" grpId="0"/>
      <p:bldP spid="25" grpId="0"/>
      <p:bldP spid="15" grpId="0"/>
      <p:bldP spid="16" grpId="0"/>
      <p:bldP spid="19" grpId="0"/>
      <p:bldP spid="4" grpId="0"/>
      <p:bldP spid="20" grpId="0"/>
      <p:bldP spid="8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8280" y="524653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分析的核心逻辑本质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加权分析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weighted analysis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48280" y="2518527"/>
                <a:ext cx="4408194" cy="1244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zh-CN" altLang="en-US" sz="4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𝟏𝟐</m:t>
                          </m:r>
                        </m:num>
                        <m:den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zh-CN" altLang="en-US" sz="40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4000" b="1" i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zh-CN" altLang="en-US" sz="4000" b="1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80" y="2518527"/>
                <a:ext cx="4408194" cy="1244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951490" y="2314899"/>
                <a:ext cx="5765617" cy="1874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zh-CN" altLang="en-US" sz="4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4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altLang="zh-CN" sz="4000" b="1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4000" b="1" dirty="0"/>
                  <a:t>     </a:t>
                </a:r>
                <a14:m>
                  <m:oMath xmlns:m="http://schemas.openxmlformats.org/officeDocument/2006/math">
                    <m:r>
                      <a:rPr lang="zh-CN" altLang="en-US" sz="4000" b="1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4000" b="1" i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zh-CN" altLang="en-US" sz="40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4000" b="1" i="0">
                        <a:latin typeface="Cambria Math" panose="02040503050406030204" pitchFamily="18" charset="0"/>
                      </a:rPr>
                      <m:t>𝟔𝟕</m:t>
                    </m:r>
                  </m:oMath>
                </a14:m>
                <a:endParaRPr lang="zh-CN" altLang="en-US" sz="4000" b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490" y="2314899"/>
                <a:ext cx="5765617" cy="1874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611951" y="4260505"/>
            <a:ext cx="3212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/>
              <a:t>算术平均值</a:t>
            </a:r>
            <a:endParaRPr lang="en-US" altLang="zh-CN" sz="3200" dirty="0"/>
          </a:p>
          <a:p>
            <a:pPr algn="ctr"/>
            <a:r>
              <a:rPr lang="en-US" altLang="zh-CN" sz="32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arithmetic mean 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7352963" y="4333072"/>
            <a:ext cx="29626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/>
              <a:t>加权平均值</a:t>
            </a:r>
            <a:endParaRPr lang="en-US" altLang="zh-CN" sz="3200" dirty="0"/>
          </a:p>
          <a:p>
            <a:pPr algn="ctr"/>
            <a:r>
              <a:rPr lang="en-US" altLang="zh-CN" sz="32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weighted mean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1711841" y="5410290"/>
            <a:ext cx="8017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FF"/>
                </a:solidFill>
              </a:rPr>
              <a:t>不同研究的准确性（精度）不同，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pPr algn="ctr"/>
            <a:r>
              <a:rPr lang="zh-CN" altLang="en-US" sz="3600" b="1" dirty="0">
                <a:solidFill>
                  <a:srgbClr val="0000FF"/>
                </a:solidFill>
              </a:rPr>
              <a:t>所以其权重不同</a:t>
            </a:r>
          </a:p>
        </p:txBody>
      </p:sp>
    </p:spTree>
    <p:extLst>
      <p:ext uri="{BB962C8B-B14F-4D97-AF65-F5344CB8AC3E}">
        <p14:creationId xmlns:p14="http://schemas.microsoft.com/office/powerpoint/2010/main" val="3477632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5658" y="358923"/>
            <a:ext cx="10515600" cy="555937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/>
              <a:t>固定效应模型</a:t>
            </a:r>
            <a:r>
              <a:rPr lang="zh-CN" altLang="en-US" dirty="0"/>
              <a:t>和</a:t>
            </a:r>
            <a:r>
              <a:rPr lang="zh-CN" altLang="en-US" b="1" dirty="0"/>
              <a:t>随机效应模型</a:t>
            </a:r>
            <a:r>
              <a:rPr lang="zh-CN" altLang="en-US" dirty="0"/>
              <a:t>的差别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67" y="1083951"/>
            <a:ext cx="10515600" cy="22361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estimates &lt;- c(</a:t>
            </a:r>
            <a:r>
              <a:rPr lang="en-US" altLang="zh-CN" dirty="0" err="1">
                <a:solidFill>
                  <a:srgbClr val="0600F0"/>
                </a:solidFill>
              </a:rPr>
              <a:t>coef</a:t>
            </a:r>
            <a:r>
              <a:rPr lang="en-US" altLang="zh-CN" dirty="0">
                <a:solidFill>
                  <a:srgbClr val="0600F0"/>
                </a:solidFill>
              </a:rPr>
              <a:t>(random1), </a:t>
            </a:r>
            <a:r>
              <a:rPr lang="en-US" altLang="zh-CN" dirty="0" err="1">
                <a:solidFill>
                  <a:srgbClr val="0600F0"/>
                </a:solidFill>
              </a:rPr>
              <a:t>coef</a:t>
            </a:r>
            <a:r>
              <a:rPr lang="en-US" altLang="zh-CN" dirty="0">
                <a:solidFill>
                  <a:srgbClr val="0600F0"/>
                </a:solidFill>
              </a:rPr>
              <a:t>(fixed1))     </a:t>
            </a:r>
            <a:r>
              <a:rPr lang="en-US" altLang="zh-CN" dirty="0"/>
              <a:t>##</a:t>
            </a:r>
            <a:r>
              <a:rPr lang="zh-CN" altLang="en-US" dirty="0"/>
              <a:t>提取两个模型累计效应值的估计值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variances &lt;- c(</a:t>
            </a:r>
            <a:r>
              <a:rPr lang="en-US" altLang="zh-CN" dirty="0" err="1">
                <a:solidFill>
                  <a:srgbClr val="0600F0"/>
                </a:solidFill>
              </a:rPr>
              <a:t>vcov</a:t>
            </a:r>
            <a:r>
              <a:rPr lang="en-US" altLang="zh-CN" dirty="0">
                <a:solidFill>
                  <a:srgbClr val="0600F0"/>
                </a:solidFill>
              </a:rPr>
              <a:t>(random1), </a:t>
            </a:r>
            <a:r>
              <a:rPr lang="en-US" altLang="zh-CN" dirty="0" err="1">
                <a:solidFill>
                  <a:srgbClr val="0600F0"/>
                </a:solidFill>
              </a:rPr>
              <a:t>vcov</a:t>
            </a:r>
            <a:r>
              <a:rPr lang="en-US" altLang="zh-CN" dirty="0">
                <a:solidFill>
                  <a:srgbClr val="0600F0"/>
                </a:solidFill>
              </a:rPr>
              <a:t>(fixed1))     </a:t>
            </a:r>
            <a:r>
              <a:rPr lang="en-US" altLang="zh-CN" dirty="0"/>
              <a:t>##</a:t>
            </a:r>
            <a:r>
              <a:rPr lang="zh-CN" altLang="en-US" dirty="0"/>
              <a:t>提取方差的估计值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labels &lt;- c(“Random effect model”, “Fixed effect model”)   </a:t>
            </a:r>
            <a:r>
              <a:rPr lang="en-US" altLang="zh-CN" dirty="0"/>
              <a:t>##</a:t>
            </a:r>
            <a:r>
              <a:rPr lang="zh-CN" altLang="en-US" dirty="0"/>
              <a:t>定义分类标签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par(mar=c(10, 6, 2, 3))      </a:t>
            </a:r>
            <a:r>
              <a:rPr lang="en-US" altLang="zh-CN" dirty="0"/>
              <a:t>##</a:t>
            </a:r>
            <a:r>
              <a:rPr lang="zh-CN" altLang="en-US" dirty="0"/>
              <a:t>设置作图区的下左上右边缘宽度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forest(estimates, variances, slab=labels, </a:t>
            </a:r>
            <a:r>
              <a:rPr lang="en-US" altLang="zh-CN" dirty="0" err="1">
                <a:solidFill>
                  <a:srgbClr val="0600F0"/>
                </a:solidFill>
              </a:rPr>
              <a:t>ylim</a:t>
            </a:r>
            <a:r>
              <a:rPr lang="en-US" altLang="zh-CN" dirty="0">
                <a:solidFill>
                  <a:srgbClr val="0600F0"/>
                </a:solidFill>
              </a:rPr>
              <a:t>=c(0.8, 4.5), font=2,cex=1.5,psize=1,xlab="Effect size (log response ratio)")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text(c(-0.6,-0.1), 2.7, c("Model type", "Mean [95% CI]"),</a:t>
            </a:r>
            <a:r>
              <a:rPr lang="en-US" altLang="zh-CN" dirty="0" err="1">
                <a:solidFill>
                  <a:srgbClr val="0600F0"/>
                </a:solidFill>
              </a:rPr>
              <a:t>cex</a:t>
            </a:r>
            <a:r>
              <a:rPr lang="en-US" altLang="zh-CN" dirty="0">
                <a:solidFill>
                  <a:srgbClr val="0600F0"/>
                </a:solidFill>
              </a:rPr>
              <a:t>=1.5,font=2)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08" y="3296822"/>
            <a:ext cx="7625114" cy="30306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7801" y="6304192"/>
            <a:ext cx="10616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学习森林图制作，</a:t>
            </a:r>
            <a:r>
              <a:rPr lang="en-US" altLang="zh-CN" dirty="0">
                <a:hlinkClick r:id="rId3"/>
              </a:rPr>
              <a:t>http://www.metafor-project.org/doku.php/plots:forest_plot_with_subgroups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8288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第二步：累计效应值的计算</a:t>
            </a:r>
          </a:p>
        </p:txBody>
      </p:sp>
    </p:spTree>
    <p:extLst>
      <p:ext uri="{BB962C8B-B14F-4D97-AF65-F5344CB8AC3E}">
        <p14:creationId xmlns:p14="http://schemas.microsoft.com/office/powerpoint/2010/main" val="3208406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722" y="726227"/>
            <a:ext cx="11353628" cy="563077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分别对数据中的某一类群数据求累计效应值</a:t>
            </a:r>
          </a:p>
        </p:txBody>
      </p:sp>
      <p:sp>
        <p:nvSpPr>
          <p:cNvPr id="5" name="矩形 4"/>
          <p:cNvSpPr/>
          <p:nvPr/>
        </p:nvSpPr>
        <p:spPr>
          <a:xfrm>
            <a:off x="154528" y="1402566"/>
            <a:ext cx="592623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##</a:t>
            </a:r>
            <a:r>
              <a:rPr lang="zh-CN" altLang="en-US" dirty="0"/>
              <a:t>如单独计算因子</a:t>
            </a:r>
            <a:r>
              <a:rPr lang="en-US" altLang="zh-CN" dirty="0"/>
              <a:t>group</a:t>
            </a:r>
            <a:r>
              <a:rPr lang="zh-CN" altLang="en-US" dirty="0"/>
              <a:t>类型为</a:t>
            </a:r>
            <a:r>
              <a:rPr lang="en-US" altLang="zh-CN" dirty="0"/>
              <a:t>Birds</a:t>
            </a:r>
            <a:r>
              <a:rPr lang="zh-CN" altLang="en-US" dirty="0"/>
              <a:t>或</a:t>
            </a:r>
            <a:r>
              <a:rPr lang="en-US" altLang="zh-CN" dirty="0"/>
              <a:t>Mammals</a:t>
            </a:r>
            <a:r>
              <a:rPr lang="zh-CN" altLang="en-US" dirty="0"/>
              <a:t>时对应的数据的累计效应值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r2</a:t>
            </a:r>
            <a:r>
              <a:rPr lang="en-US" altLang="zh-CN" dirty="0">
                <a:solidFill>
                  <a:srgbClr val="0600F0"/>
                </a:solidFill>
              </a:rPr>
              <a:t>&lt;-</a:t>
            </a:r>
            <a:r>
              <a:rPr lang="en-US" altLang="zh-CN" dirty="0" err="1">
                <a:solidFill>
                  <a:srgbClr val="0600F0"/>
                </a:solidFill>
              </a:rPr>
              <a:t>rma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 err="1">
                <a:solidFill>
                  <a:srgbClr val="0600F0"/>
                </a:solidFill>
              </a:rPr>
              <a:t>yi,vi</a:t>
            </a:r>
            <a:r>
              <a:rPr lang="en-US" altLang="zh-CN" dirty="0">
                <a:solidFill>
                  <a:srgbClr val="0600F0"/>
                </a:solidFill>
              </a:rPr>
              <a:t>, </a:t>
            </a:r>
            <a:r>
              <a:rPr lang="en-US" altLang="zh-CN" b="1" dirty="0">
                <a:solidFill>
                  <a:srgbClr val="0600F0"/>
                </a:solidFill>
              </a:rPr>
              <a:t>data=subset(</a:t>
            </a:r>
            <a:r>
              <a:rPr lang="en-US" altLang="zh-CN" b="1" dirty="0">
                <a:solidFill>
                  <a:srgbClr val="FF0000"/>
                </a:solidFill>
              </a:rPr>
              <a:t>d2</a:t>
            </a:r>
            <a:r>
              <a:rPr lang="en-US" altLang="zh-CN" b="1" dirty="0">
                <a:solidFill>
                  <a:srgbClr val="0600F0"/>
                </a:solidFill>
              </a:rPr>
              <a:t>,group=="</a:t>
            </a:r>
            <a:r>
              <a:rPr lang="en-US" altLang="zh-CN" b="1" dirty="0">
                <a:solidFill>
                  <a:srgbClr val="FF0000"/>
                </a:solidFill>
              </a:rPr>
              <a:t>Birds</a:t>
            </a:r>
            <a:r>
              <a:rPr lang="en-US" altLang="zh-CN" b="1" dirty="0">
                <a:solidFill>
                  <a:srgbClr val="0600F0"/>
                </a:solidFill>
              </a:rPr>
              <a:t>")</a:t>
            </a:r>
            <a:r>
              <a:rPr lang="en-US" altLang="zh-CN" dirty="0">
                <a:solidFill>
                  <a:srgbClr val="0600F0"/>
                </a:solidFill>
              </a:rPr>
              <a:t>, method="REML")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r3</a:t>
            </a:r>
            <a:r>
              <a:rPr lang="en-US" altLang="zh-CN" dirty="0">
                <a:solidFill>
                  <a:srgbClr val="0600F0"/>
                </a:solidFill>
              </a:rPr>
              <a:t>&lt;-</a:t>
            </a:r>
            <a:r>
              <a:rPr lang="en-US" altLang="zh-CN" dirty="0" err="1">
                <a:solidFill>
                  <a:srgbClr val="0600F0"/>
                </a:solidFill>
              </a:rPr>
              <a:t>rma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 err="1">
                <a:solidFill>
                  <a:srgbClr val="0600F0"/>
                </a:solidFill>
              </a:rPr>
              <a:t>yi,vi</a:t>
            </a:r>
            <a:r>
              <a:rPr lang="en-US" altLang="zh-CN" dirty="0">
                <a:solidFill>
                  <a:srgbClr val="0600F0"/>
                </a:solidFill>
              </a:rPr>
              <a:t>, </a:t>
            </a:r>
            <a:r>
              <a:rPr lang="en-US" altLang="zh-CN" b="1" dirty="0">
                <a:solidFill>
                  <a:srgbClr val="FF0000"/>
                </a:solidFill>
              </a:rPr>
              <a:t>data=subset(d2</a:t>
            </a:r>
            <a:r>
              <a:rPr lang="en-US" altLang="zh-CN" b="1" dirty="0">
                <a:solidFill>
                  <a:srgbClr val="0600F0"/>
                </a:solidFill>
              </a:rPr>
              <a:t>,group=="</a:t>
            </a:r>
            <a:r>
              <a:rPr lang="en-US" altLang="zh-CN" b="1" dirty="0">
                <a:solidFill>
                  <a:srgbClr val="FF0000"/>
                </a:solidFill>
              </a:rPr>
              <a:t>Mammals</a:t>
            </a:r>
            <a:r>
              <a:rPr lang="en-US" altLang="zh-CN" b="1" dirty="0">
                <a:solidFill>
                  <a:srgbClr val="0600F0"/>
                </a:solidFill>
              </a:rPr>
              <a:t>"), </a:t>
            </a:r>
            <a:r>
              <a:rPr lang="en-US" altLang="zh-CN" dirty="0">
                <a:solidFill>
                  <a:srgbClr val="0600F0"/>
                </a:solidFill>
              </a:rPr>
              <a:t>method="REML")</a:t>
            </a:r>
          </a:p>
          <a:p>
            <a:r>
              <a:rPr lang="en-US" altLang="zh-CN" dirty="0"/>
              <a:t>##</a:t>
            </a:r>
            <a:r>
              <a:rPr lang="zh-CN" altLang="en-US" dirty="0"/>
              <a:t>对结果作图，首先分别提取两个模型分别对累计效应值</a:t>
            </a:r>
            <a:r>
              <a:rPr lang="en-US" altLang="zh-CN" dirty="0"/>
              <a:t>##</a:t>
            </a:r>
            <a:r>
              <a:rPr lang="zh-CN" altLang="en-US" dirty="0"/>
              <a:t>的均值和方差的估计值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estimates2</a:t>
            </a:r>
            <a:r>
              <a:rPr lang="en-US" altLang="zh-CN" dirty="0">
                <a:solidFill>
                  <a:srgbClr val="0600F0"/>
                </a:solidFill>
              </a:rPr>
              <a:t> &lt;- c(</a:t>
            </a:r>
            <a:r>
              <a:rPr lang="en-US" altLang="zh-CN" dirty="0" err="1">
                <a:solidFill>
                  <a:srgbClr val="0600F0"/>
                </a:solidFill>
              </a:rPr>
              <a:t>coef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r2</a:t>
            </a:r>
            <a:r>
              <a:rPr lang="en-US" altLang="zh-CN" dirty="0">
                <a:solidFill>
                  <a:srgbClr val="0600F0"/>
                </a:solidFill>
              </a:rPr>
              <a:t>), </a:t>
            </a:r>
            <a:r>
              <a:rPr lang="en-US" altLang="zh-CN" dirty="0" err="1">
                <a:solidFill>
                  <a:srgbClr val="0600F0"/>
                </a:solidFill>
              </a:rPr>
              <a:t>coef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r3</a:t>
            </a:r>
            <a:r>
              <a:rPr lang="en-US" altLang="zh-CN" dirty="0">
                <a:solidFill>
                  <a:srgbClr val="0600F0"/>
                </a:solidFill>
              </a:rPr>
              <a:t>))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variances2</a:t>
            </a:r>
            <a:r>
              <a:rPr lang="en-US" altLang="zh-CN" dirty="0">
                <a:solidFill>
                  <a:srgbClr val="0600F0"/>
                </a:solidFill>
              </a:rPr>
              <a:t> &lt;- c(</a:t>
            </a:r>
            <a:r>
              <a:rPr lang="en-US" altLang="zh-CN" dirty="0" err="1">
                <a:solidFill>
                  <a:srgbClr val="0600F0"/>
                </a:solidFill>
              </a:rPr>
              <a:t>vcov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r2</a:t>
            </a:r>
            <a:r>
              <a:rPr lang="en-US" altLang="zh-CN" dirty="0">
                <a:solidFill>
                  <a:srgbClr val="0600F0"/>
                </a:solidFill>
              </a:rPr>
              <a:t>), </a:t>
            </a:r>
            <a:r>
              <a:rPr lang="en-US" altLang="zh-CN" dirty="0" err="1">
                <a:solidFill>
                  <a:srgbClr val="0600F0"/>
                </a:solidFill>
              </a:rPr>
              <a:t>vcov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r3</a:t>
            </a:r>
            <a:r>
              <a:rPr lang="en-US" altLang="zh-CN" dirty="0">
                <a:solidFill>
                  <a:srgbClr val="0600F0"/>
                </a:solidFill>
              </a:rPr>
              <a:t>))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labels2</a:t>
            </a:r>
            <a:r>
              <a:rPr lang="en-US" altLang="zh-CN" dirty="0">
                <a:solidFill>
                  <a:srgbClr val="0600F0"/>
                </a:solidFill>
              </a:rPr>
              <a:t> &lt;- c("</a:t>
            </a:r>
            <a:r>
              <a:rPr lang="en-US" altLang="zh-CN" dirty="0">
                <a:solidFill>
                  <a:srgbClr val="FF0000"/>
                </a:solidFill>
              </a:rPr>
              <a:t>Birds</a:t>
            </a:r>
            <a:r>
              <a:rPr lang="en-US" altLang="zh-CN" dirty="0">
                <a:solidFill>
                  <a:srgbClr val="0600F0"/>
                </a:solidFill>
              </a:rPr>
              <a:t>", "</a:t>
            </a:r>
            <a:r>
              <a:rPr lang="en-US" altLang="zh-CN" dirty="0">
                <a:solidFill>
                  <a:srgbClr val="FF0000"/>
                </a:solidFill>
              </a:rPr>
              <a:t>Mammals</a:t>
            </a:r>
            <a:r>
              <a:rPr lang="en-US" altLang="zh-CN" dirty="0">
                <a:solidFill>
                  <a:srgbClr val="0600F0"/>
                </a:solidFill>
              </a:rPr>
              <a:t>")</a:t>
            </a:r>
          </a:p>
          <a:p>
            <a:r>
              <a:rPr lang="en-US" altLang="zh-CN" dirty="0">
                <a:solidFill>
                  <a:srgbClr val="0600F0"/>
                </a:solidFill>
              </a:rPr>
              <a:t>forest(</a:t>
            </a:r>
            <a:r>
              <a:rPr lang="en-US" altLang="zh-CN" dirty="0">
                <a:solidFill>
                  <a:srgbClr val="FF0000"/>
                </a:solidFill>
              </a:rPr>
              <a:t>estimates2</a:t>
            </a:r>
            <a:r>
              <a:rPr lang="en-US" altLang="zh-CN" dirty="0">
                <a:solidFill>
                  <a:srgbClr val="0600F0"/>
                </a:solidFill>
              </a:rPr>
              <a:t>, </a:t>
            </a:r>
            <a:r>
              <a:rPr lang="en-US" altLang="zh-CN" dirty="0">
                <a:solidFill>
                  <a:srgbClr val="FF0000"/>
                </a:solidFill>
              </a:rPr>
              <a:t>variances2</a:t>
            </a:r>
            <a:r>
              <a:rPr lang="en-US" altLang="zh-CN" dirty="0">
                <a:solidFill>
                  <a:srgbClr val="0600F0"/>
                </a:solidFill>
              </a:rPr>
              <a:t>,slab=</a:t>
            </a:r>
            <a:r>
              <a:rPr lang="en-US" altLang="zh-CN" dirty="0">
                <a:solidFill>
                  <a:srgbClr val="FF0000"/>
                </a:solidFill>
              </a:rPr>
              <a:t>labels2</a:t>
            </a:r>
            <a:r>
              <a:rPr lang="en-US" altLang="zh-CN" dirty="0">
                <a:solidFill>
                  <a:srgbClr val="0600F0"/>
                </a:solidFill>
              </a:rPr>
              <a:t>,ylim=c(</a:t>
            </a:r>
            <a:r>
              <a:rPr lang="en-US" altLang="zh-CN" dirty="0">
                <a:solidFill>
                  <a:srgbClr val="FF0000"/>
                </a:solidFill>
              </a:rPr>
              <a:t>0.8</a:t>
            </a:r>
            <a:r>
              <a:rPr lang="en-US" altLang="zh-CN" dirty="0">
                <a:solidFill>
                  <a:srgbClr val="0600F0"/>
                </a:solidFill>
              </a:rPr>
              <a:t>, </a:t>
            </a:r>
            <a:r>
              <a:rPr lang="en-US" altLang="zh-CN" dirty="0">
                <a:solidFill>
                  <a:srgbClr val="FF0000"/>
                </a:solidFill>
              </a:rPr>
              <a:t>4.5</a:t>
            </a:r>
            <a:r>
              <a:rPr lang="en-US" altLang="zh-CN" dirty="0">
                <a:solidFill>
                  <a:srgbClr val="0600F0"/>
                </a:solidFill>
              </a:rPr>
              <a:t>),font=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0600F0"/>
                </a:solidFill>
              </a:rPr>
              <a:t>,cex=</a:t>
            </a:r>
            <a:r>
              <a:rPr lang="en-US" altLang="zh-CN" dirty="0">
                <a:solidFill>
                  <a:srgbClr val="FF0000"/>
                </a:solidFill>
              </a:rPr>
              <a:t>1.5</a:t>
            </a:r>
            <a:r>
              <a:rPr lang="en-US" altLang="zh-CN" dirty="0">
                <a:solidFill>
                  <a:srgbClr val="0600F0"/>
                </a:solidFill>
              </a:rPr>
              <a:t>,psize=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0600F0"/>
                </a:solidFill>
              </a:rPr>
              <a:t>,xlab="</a:t>
            </a:r>
            <a:r>
              <a:rPr lang="en-US" altLang="zh-CN" dirty="0">
                <a:solidFill>
                  <a:srgbClr val="FF0000"/>
                </a:solidFill>
              </a:rPr>
              <a:t>Effect size (log response ratio</a:t>
            </a:r>
            <a:r>
              <a:rPr lang="en-US" altLang="zh-CN" dirty="0">
                <a:solidFill>
                  <a:srgbClr val="0600F0"/>
                </a:solidFill>
              </a:rPr>
              <a:t>)")</a:t>
            </a:r>
          </a:p>
          <a:p>
            <a:r>
              <a:rPr lang="en-US" altLang="zh-CN" dirty="0"/>
              <a:t>##</a:t>
            </a:r>
            <a:r>
              <a:rPr lang="zh-CN" altLang="en-US" dirty="0"/>
              <a:t>在适当位置添加必要的文字说明</a:t>
            </a:r>
            <a:endParaRPr lang="en-US" altLang="zh-CN" dirty="0"/>
          </a:p>
          <a:p>
            <a:r>
              <a:rPr lang="en-US" altLang="zh-CN" dirty="0">
                <a:solidFill>
                  <a:srgbClr val="0600F0"/>
                </a:solidFill>
              </a:rPr>
              <a:t>text(c(</a:t>
            </a:r>
            <a:r>
              <a:rPr lang="en-US" altLang="zh-CN" dirty="0">
                <a:solidFill>
                  <a:srgbClr val="FF0000"/>
                </a:solidFill>
              </a:rPr>
              <a:t>-0.62,-0.08</a:t>
            </a:r>
            <a:r>
              <a:rPr lang="en-US" altLang="zh-CN" dirty="0">
                <a:solidFill>
                  <a:srgbClr val="0600F0"/>
                </a:solidFill>
              </a:rPr>
              <a:t>), </a:t>
            </a:r>
            <a:r>
              <a:rPr lang="en-US" altLang="zh-CN" dirty="0">
                <a:solidFill>
                  <a:srgbClr val="FF0000"/>
                </a:solidFill>
              </a:rPr>
              <a:t>2.7</a:t>
            </a:r>
            <a:r>
              <a:rPr lang="en-US" altLang="zh-CN" dirty="0">
                <a:solidFill>
                  <a:srgbClr val="0600F0"/>
                </a:solidFill>
              </a:rPr>
              <a:t>, c("</a:t>
            </a:r>
            <a:r>
              <a:rPr lang="en-US" altLang="zh-CN" dirty="0">
                <a:solidFill>
                  <a:srgbClr val="FF0000"/>
                </a:solidFill>
              </a:rPr>
              <a:t>Group</a:t>
            </a:r>
            <a:r>
              <a:rPr lang="en-US" altLang="zh-CN" dirty="0">
                <a:solidFill>
                  <a:srgbClr val="0600F0"/>
                </a:solidFill>
              </a:rPr>
              <a:t>", "</a:t>
            </a:r>
            <a:r>
              <a:rPr lang="en-US" altLang="zh-CN" dirty="0">
                <a:solidFill>
                  <a:srgbClr val="FF0000"/>
                </a:solidFill>
              </a:rPr>
              <a:t>Mean [95% CI]")</a:t>
            </a:r>
            <a:r>
              <a:rPr lang="en-US" altLang="zh-CN" dirty="0">
                <a:solidFill>
                  <a:srgbClr val="0600F0"/>
                </a:solidFill>
              </a:rPr>
              <a:t>,</a:t>
            </a:r>
            <a:r>
              <a:rPr lang="en-US" altLang="zh-CN" dirty="0" err="1">
                <a:solidFill>
                  <a:srgbClr val="FF0000"/>
                </a:solidFill>
              </a:rPr>
              <a:t>cex</a:t>
            </a:r>
            <a:r>
              <a:rPr lang="en-US" altLang="zh-CN" dirty="0">
                <a:solidFill>
                  <a:srgbClr val="FF0000"/>
                </a:solidFill>
              </a:rPr>
              <a:t>=1.5</a:t>
            </a:r>
            <a:r>
              <a:rPr lang="en-US" altLang="zh-CN" dirty="0">
                <a:solidFill>
                  <a:srgbClr val="0600F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font=2</a:t>
            </a:r>
            <a:r>
              <a:rPr lang="en-US" altLang="zh-CN" dirty="0">
                <a:solidFill>
                  <a:srgbClr val="0600F0"/>
                </a:solidFill>
              </a:rPr>
              <a:t>)</a:t>
            </a:r>
          </a:p>
          <a:p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8442" y="69683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第二步：累计效应值的计算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60" y="2595453"/>
            <a:ext cx="5378726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0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9" y="1094703"/>
            <a:ext cx="10540527" cy="55606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3439" y="42558"/>
            <a:ext cx="10515600" cy="1161283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结果：累计效应值</a:t>
            </a:r>
            <a:r>
              <a:rPr lang="en-US" altLang="zh-CN" dirty="0"/>
              <a:t>—</a:t>
            </a:r>
            <a:r>
              <a:rPr lang="zh-CN" altLang="en-US" b="1" dirty="0">
                <a:solidFill>
                  <a:srgbClr val="FF0000"/>
                </a:solidFill>
              </a:rPr>
              <a:t>随机</a:t>
            </a:r>
            <a:r>
              <a:rPr lang="zh-CN" altLang="en-US" dirty="0"/>
              <a:t>效应模型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0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第二步：累计效应值的计算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7054" y="848482"/>
            <a:ext cx="210416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summary(random1)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19A4FA6-3502-4730-90D9-8DD0810299DE}"/>
              </a:ext>
            </a:extLst>
          </p:cNvPr>
          <p:cNvSpPr txBox="1"/>
          <p:nvPr/>
        </p:nvSpPr>
        <p:spPr>
          <a:xfrm>
            <a:off x="4152871" y="4291685"/>
            <a:ext cx="7235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Heterogeneity test , P&lt;0.05 indicates strong heterogeneity of data,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Explanatory variables can be used to explain the heterogeneity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082" y="457822"/>
            <a:ext cx="11592233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</a:rPr>
              <a:t>是否真的需要引入解释变量？</a:t>
            </a:r>
            <a:br>
              <a:rPr lang="en-US" altLang="zh-CN" sz="3200" b="1" dirty="0">
                <a:solidFill>
                  <a:srgbClr val="0000FF"/>
                </a:solidFill>
              </a:rPr>
            </a:br>
            <a:r>
              <a:rPr lang="en-US" altLang="zh-CN" sz="3200" b="1" dirty="0">
                <a:solidFill>
                  <a:srgbClr val="0000FF"/>
                </a:solidFill>
              </a:rPr>
              <a:t>Whether we need to use explanatory variables?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44718" y="1711471"/>
                <a:ext cx="11247281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依据数据的整体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异质性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)</a:t>
                </a:r>
                <a:r>
                  <a:rPr lang="zh-CN" altLang="en-US" sz="2400" dirty="0"/>
                  <a:t>进行评估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Evaluated based on the population heterogeneity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) </a:t>
                </a:r>
                <a:r>
                  <a:rPr lang="en-US" altLang="zh-CN" sz="2400" dirty="0"/>
                  <a:t>of the data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：数据偏离均值的程度</a:t>
                </a:r>
                <a:r>
                  <a:rPr lang="en-US" altLang="zh-CN" sz="2400" dirty="0"/>
                  <a:t>The greater the deviation from the mean</a:t>
                </a:r>
              </a:p>
              <a:p>
                <a:pPr marL="0" indent="0">
                  <a:buNone/>
                </a:pPr>
                <a:r>
                  <a:rPr lang="zh-CN" altLang="en-US" sz="2400" dirty="0"/>
                  <a:t>越大，则数据越离散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718" y="1711471"/>
                <a:ext cx="11247281" cy="4351338"/>
              </a:xfrm>
              <a:blipFill>
                <a:blip r:embed="rId2"/>
                <a:stretch>
                  <a:fillRect l="-867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193566" y="4507988"/>
                <a:ext cx="21144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其中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66" y="4507988"/>
                <a:ext cx="2114490" cy="400110"/>
              </a:xfrm>
              <a:prstGeom prst="rect">
                <a:avLst/>
              </a:prstGeom>
              <a:blipFill>
                <a:blip r:embed="rId3"/>
                <a:stretch>
                  <a:fillRect t="-115152" r="-21037" b="-17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207164" y="3484711"/>
                <a:ext cx="7436458" cy="9700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sz="2000" b="1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0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000" b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sz="20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2000" b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𝒌</m:t>
                          </m:r>
                        </m:sup>
                        <m:e>
                          <m:sSup>
                            <m:sSupPr>
                              <m:ctrlPr>
                                <a:rPr lang="zh-CN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sz="20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sz="20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20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0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sz="20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000" b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sz="20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2000" b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𝒌</m:t>
                          </m:r>
                        </m:sup>
                        <m:e>
                          <m:sSub>
                            <m:sSubPr>
                              <m:ctrlPr>
                                <a:rPr lang="zh-CN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sz="20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20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0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000" b="1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sz="20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sz="20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zh-CN" sz="20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000" b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20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𝒌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zh-CN" sz="2000" b="1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sz="2000" b="1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sz="2000" b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0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sz="20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sz="20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64" y="3484711"/>
                <a:ext cx="7436458" cy="9700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分析第四步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影响因素分析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077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40" y="1988591"/>
            <a:ext cx="4269511" cy="4126682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60" y="1988591"/>
            <a:ext cx="4369743" cy="41266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076961" y="499523"/>
                <a:ext cx="1025405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4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4000" b="1" dirty="0"/>
                  <a:t>：</a:t>
                </a:r>
                <a:r>
                  <a:rPr lang="en-US" altLang="zh-CN" sz="4000" b="1" dirty="0"/>
                  <a:t>The population heterogeneity of the data</a:t>
                </a:r>
                <a:r>
                  <a:rPr lang="zh-CN" altLang="en-US" sz="4000" b="1" dirty="0"/>
                  <a:t>（参差不齐程度）</a:t>
                </a: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1" y="499523"/>
                <a:ext cx="10254058" cy="1323439"/>
              </a:xfrm>
              <a:prstGeom prst="rect">
                <a:avLst/>
              </a:prstGeom>
              <a:blipFill>
                <a:blip r:embed="rId4"/>
                <a:stretch>
                  <a:fillRect l="-2140" t="-11060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5742" y="388265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均值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02961" y="390211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均值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83360" y="2118892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FF0000"/>
                </a:solidFill>
              </a:rPr>
              <a:t>A</a:t>
            </a:r>
            <a:endParaRPr lang="zh-CN" altLang="en-US" sz="4000" i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23872" y="2118892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FF0000"/>
                </a:solidFill>
              </a:rPr>
              <a:t>B</a:t>
            </a:r>
            <a:endParaRPr lang="zh-CN" altLang="en-US" sz="40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341240" y="6040977"/>
                <a:ext cx="10058400" cy="728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240" y="6040977"/>
                <a:ext cx="10058400" cy="7285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分析第四步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影响因素分析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8432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dirty="0">
                <a:solidFill>
                  <a:srgbClr val="FF0000"/>
                </a:solidFill>
              </a:rPr>
              <a:t>一旦确定需要引入解释变量</a:t>
            </a:r>
            <a:br>
              <a:rPr lang="en-US" altLang="zh-CN" sz="4000" dirty="0">
                <a:solidFill>
                  <a:srgbClr val="FF0000"/>
                </a:solidFill>
              </a:rPr>
            </a:br>
            <a:r>
              <a:rPr lang="zh-CN" altLang="en-US" sz="4000" dirty="0">
                <a:solidFill>
                  <a:srgbClr val="FF0000"/>
                </a:solidFill>
              </a:rPr>
              <a:t>那么，其他因素对效应值的影响如何判定？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56254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3200" dirty="0"/>
                  <a:t>数据异质性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3200" dirty="0"/>
                  <a:t>的分解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56254"/>
                <a:ext cx="10515600" cy="4351338"/>
              </a:xfrm>
              <a:blipFill rotWithShape="0">
                <a:blip r:embed="rId2"/>
                <a:stretch>
                  <a:fillRect l="-1333" t="-3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345543" y="2693937"/>
                <a:ext cx="550091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32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3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543" y="2693937"/>
                <a:ext cx="5500914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296801" y="3680058"/>
                <a:ext cx="10741228" cy="338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</m:sub>
                    </m:sSub>
                    <m:r>
                      <a:rPr lang="zh-CN" altLang="en-US" sz="3200" i="1">
                        <a:latin typeface="Cambria Math" panose="02040503050406030204" pitchFamily="18" charset="0"/>
                      </a:rPr>
                      <m:t>数据</m:t>
                    </m:r>
                    <m:r>
                      <a:rPr lang="zh-CN" altLang="en-US" sz="3200" b="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3200" i="1">
                        <a:latin typeface="Cambria Math" panose="02040503050406030204" pitchFamily="18" charset="0"/>
                      </a:rPr>
                      <m:t>整体</m:t>
                    </m:r>
                    <m:r>
                      <a:rPr lang="zh-CN" altLang="en-US" sz="3200" i="1" smtClean="0">
                        <a:latin typeface="Cambria Math" panose="02040503050406030204" pitchFamily="18" charset="0"/>
                      </a:rPr>
                      <m:t>异质性</m:t>
                    </m:r>
                  </m:oMath>
                </a14:m>
                <a:r>
                  <a:rPr lang="en-US" altLang="zh-CN" sz="3200" dirty="0"/>
                  <a:t>population heterogeneity of data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3200" b="0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由某一已知因素引起的异质性</a:t>
                </a:r>
                <a:r>
                  <a:rPr lang="en-US" altLang="zh-CN" sz="3200" dirty="0"/>
                  <a:t>Heterogeneity caused by a known factor </a:t>
                </a:r>
                <a:r>
                  <a:rPr lang="en-US" altLang="zh-CN" sz="3200" dirty="0">
                    <a:solidFill>
                      <a:srgbClr val="FF0000"/>
                    </a:solidFill>
                  </a:rPr>
                  <a:t> (m, moderator(s),</a:t>
                </a:r>
                <a:r>
                  <a:rPr lang="zh-CN" altLang="en-US" sz="3200" dirty="0">
                    <a:solidFill>
                      <a:srgbClr val="FF0000"/>
                    </a:solidFill>
                  </a:rPr>
                  <a:t>即解释变量</a:t>
                </a:r>
                <a:r>
                  <a:rPr lang="en-US" altLang="zh-CN" sz="3200" dirty="0">
                    <a:solidFill>
                      <a:srgbClr val="FF0000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3200" b="0" i="0" dirty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zh-CN" altLang="en-US" sz="3200" dirty="0"/>
                  <a:t>无法解释（未知因素）的残留异质性</a:t>
                </a:r>
                <a:r>
                  <a:rPr lang="en-US" altLang="zh-CN" sz="3200" dirty="0"/>
                  <a:t>Residual heterogeneity cannot be explained</a:t>
                </a:r>
                <a:endParaRPr lang="zh-CN" altLang="en-US" sz="320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01" y="3680058"/>
                <a:ext cx="10741228" cy="3385542"/>
              </a:xfrm>
              <a:prstGeom prst="rect">
                <a:avLst/>
              </a:prstGeom>
              <a:blipFill>
                <a:blip r:embed="rId4"/>
                <a:stretch>
                  <a:fillRect l="-1476" t="-2162" r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分析第四步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影响因素分析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410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7707" y="892959"/>
            <a:ext cx="10515600" cy="55802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Meta</a:t>
            </a:r>
            <a:r>
              <a:rPr lang="zh-CN" altLang="en-US" dirty="0"/>
              <a:t>分析的第二个问题</a:t>
            </a:r>
            <a:r>
              <a:rPr lang="en-US" altLang="zh-CN" dirty="0"/>
              <a:t>-</a:t>
            </a:r>
            <a:br>
              <a:rPr lang="en-US" altLang="zh-CN" dirty="0"/>
            </a:br>
            <a:r>
              <a:rPr lang="zh-CN" altLang="en-US" dirty="0"/>
              <a:t>效应值的大小受哪些因素的影响？</a:t>
            </a:r>
            <a:br>
              <a:rPr lang="en-US" altLang="zh-CN" dirty="0"/>
            </a:br>
            <a:br>
              <a:rPr lang="zh-CN" altLang="en-US" dirty="0"/>
            </a:br>
            <a:endParaRPr lang="zh-CN" altLang="en-US" dirty="0"/>
          </a:p>
        </p:txBody>
      </p:sp>
      <p:cxnSp>
        <p:nvCxnSpPr>
          <p:cNvPr id="7" name="直接箭头连接符 6"/>
          <p:cNvCxnSpPr>
            <a:stCxn id="8" idx="0"/>
          </p:cNvCxnSpPr>
          <p:nvPr/>
        </p:nvCxnSpPr>
        <p:spPr>
          <a:xfrm flipV="1">
            <a:off x="7367678" y="6170350"/>
            <a:ext cx="81353" cy="3373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281483" y="6507697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影响因素</a:t>
            </a:r>
            <a:r>
              <a:rPr lang="en-US" altLang="zh-CN" dirty="0"/>
              <a:t>(</a:t>
            </a:r>
            <a:r>
              <a:rPr lang="zh-CN" altLang="en-US" dirty="0"/>
              <a:t>解释变量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8" y="1230303"/>
            <a:ext cx="11543416" cy="4940050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8" idx="0"/>
          </p:cNvCxnSpPr>
          <p:nvPr/>
        </p:nvCxnSpPr>
        <p:spPr>
          <a:xfrm flipH="1" flipV="1">
            <a:off x="6096000" y="6170350"/>
            <a:ext cx="1271678" cy="3373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8" idx="0"/>
          </p:cNvCxnSpPr>
          <p:nvPr/>
        </p:nvCxnSpPr>
        <p:spPr>
          <a:xfrm flipH="1" flipV="1">
            <a:off x="5101389" y="6186346"/>
            <a:ext cx="2266289" cy="32135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" idx="0"/>
          </p:cNvCxnSpPr>
          <p:nvPr/>
        </p:nvCxnSpPr>
        <p:spPr>
          <a:xfrm flipV="1">
            <a:off x="7367678" y="6170350"/>
            <a:ext cx="1353031" cy="3373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8" idx="0"/>
          </p:cNvCxnSpPr>
          <p:nvPr/>
        </p:nvCxnSpPr>
        <p:spPr>
          <a:xfrm flipV="1">
            <a:off x="7367678" y="6071705"/>
            <a:ext cx="2624709" cy="43599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分析第四步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影响因素分析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160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00062"/>
            <a:ext cx="1210351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zh-CN" sz="3600" dirty="0">
                <a:solidFill>
                  <a:srgbClr val="0000FF"/>
                </a:solidFill>
              </a:rPr>
              <a:t>If we consider the effect of a factor (explanatory variable) on the effect value, we need to select model again</a:t>
            </a:r>
            <a:endParaRPr lang="en-US" altLang="zh-CN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946" y="1726477"/>
            <a:ext cx="11140182" cy="1880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固定效应模型</a:t>
            </a:r>
            <a:r>
              <a:rPr lang="zh-CN" altLang="en-US" sz="3600" dirty="0"/>
              <a:t>（直接加权平均）</a:t>
            </a:r>
            <a:r>
              <a:rPr lang="en-US" altLang="zh-CN" sz="3600" dirty="0"/>
              <a:t>fixed effect model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混合（随机）效应模型 </a:t>
            </a:r>
            <a:r>
              <a:rPr lang="zh-CN" altLang="en-US" sz="3600" dirty="0"/>
              <a:t>（计算案例间方差，然后加权平均）</a:t>
            </a:r>
            <a:r>
              <a:rPr lang="en-US" altLang="zh-CN" sz="3600" dirty="0"/>
              <a:t>mixed (random) effect model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7287" y="4034331"/>
            <a:ext cx="113289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0000"/>
                </a:solidFill>
              </a:rPr>
              <a:t>进行因素分析时，</a:t>
            </a:r>
            <a:endParaRPr lang="en-US" altLang="zh-CN" sz="44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4400" b="1" dirty="0">
                <a:solidFill>
                  <a:srgbClr val="FF0000"/>
                </a:solidFill>
              </a:rPr>
              <a:t>同样永远不要使用固定效应模型！</a:t>
            </a:r>
            <a:endParaRPr lang="en-US" altLang="zh-CN" sz="44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4400" b="1" dirty="0">
                <a:solidFill>
                  <a:srgbClr val="FF0000"/>
                </a:solidFill>
              </a:rPr>
              <a:t>一定要选用</a:t>
            </a:r>
            <a:r>
              <a:rPr lang="en-US" altLang="zh-CN" sz="4400" b="1" dirty="0">
                <a:solidFill>
                  <a:srgbClr val="FF0000"/>
                </a:solidFill>
              </a:rPr>
              <a:t>mixed effect model !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分析第四步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影响因素分析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9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100" y="1809725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Animal type</a:t>
            </a:r>
            <a:r>
              <a:rPr lang="zh-CN" altLang="en-US" b="1" dirty="0">
                <a:solidFill>
                  <a:srgbClr val="0000FF"/>
                </a:solidFill>
              </a:rPr>
              <a:t>（</a:t>
            </a:r>
            <a:r>
              <a:rPr lang="en-US" altLang="zh-CN" b="1" dirty="0">
                <a:solidFill>
                  <a:srgbClr val="0000FF"/>
                </a:solidFill>
              </a:rPr>
              <a:t>birds</a:t>
            </a:r>
            <a:r>
              <a:rPr lang="zh-CN" altLang="en-US" b="1" dirty="0">
                <a:solidFill>
                  <a:srgbClr val="0000FF"/>
                </a:solidFill>
              </a:rPr>
              <a:t>，</a:t>
            </a:r>
            <a:r>
              <a:rPr lang="en-US" altLang="zh-CN" b="1" dirty="0">
                <a:solidFill>
                  <a:srgbClr val="0000FF"/>
                </a:solidFill>
              </a:rPr>
              <a:t>mammals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en-US" altLang="zh-CN" b="1" dirty="0">
                <a:solidFill>
                  <a:srgbClr val="0000FF"/>
                </a:solidFill>
              </a:rPr>
              <a:t>influence the effect size of hunting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分析第四步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影响因素分析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6F4D9C-6799-4737-AFF5-751993AFC82C}"/>
              </a:ext>
            </a:extLst>
          </p:cNvPr>
          <p:cNvSpPr txBox="1"/>
          <p:nvPr/>
        </p:nvSpPr>
        <p:spPr>
          <a:xfrm>
            <a:off x="1154782" y="3560975"/>
            <a:ext cx="104590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r4&lt;-</a:t>
            </a:r>
            <a:r>
              <a:rPr lang="en-US" altLang="zh-CN" sz="3200" dirty="0" err="1"/>
              <a:t>rma</a:t>
            </a:r>
            <a:r>
              <a:rPr lang="en-US" altLang="zh-CN" sz="3200" dirty="0"/>
              <a:t>(</a:t>
            </a:r>
            <a:r>
              <a:rPr lang="en-US" altLang="zh-CN" sz="3200" dirty="0" err="1"/>
              <a:t>yi,vi</a:t>
            </a:r>
            <a:r>
              <a:rPr lang="en-US" altLang="zh-CN" sz="3200" dirty="0"/>
              <a:t>, mods=~ group, data=d2, method="REML")</a:t>
            </a:r>
          </a:p>
          <a:p>
            <a:r>
              <a:rPr lang="en-US" altLang="zh-CN" sz="3200" dirty="0"/>
              <a:t>summary(r4)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39860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3092" y="315772"/>
            <a:ext cx="10515600" cy="609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因素对效应值的影响</a:t>
            </a:r>
            <a:r>
              <a:rPr lang="en-US" altLang="zh-CN" sz="3600" dirty="0"/>
              <a:t>—</a:t>
            </a:r>
            <a:r>
              <a:rPr lang="zh-CN" altLang="en-US" sz="3600" dirty="0"/>
              <a:t>结果解读</a:t>
            </a:r>
            <a:r>
              <a:rPr lang="en-US" altLang="zh-CN" sz="3600" dirty="0"/>
              <a:t>summary(r4) 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481" y="1356033"/>
            <a:ext cx="8268417" cy="488484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283" y="691812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模型基本信息：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随机效应模型，加入解释变量，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转变为混合效应模型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309090" y="1356032"/>
            <a:ext cx="1107229" cy="1402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733708" y="9778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样本量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5541817" y="1185096"/>
            <a:ext cx="4473" cy="170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24912" y="781330"/>
            <a:ext cx="579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案例间方差</a:t>
            </a:r>
            <a:r>
              <a:rPr lang="en-GB" altLang="zh-CN" b="1" dirty="0">
                <a:solidFill>
                  <a:srgbClr val="FF0000"/>
                </a:solidFill>
              </a:rPr>
              <a:t>τ</a:t>
            </a:r>
            <a:r>
              <a:rPr lang="en-GB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的估计方法采用限制性最大似然法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即</a:t>
            </a:r>
            <a:r>
              <a:rPr lang="en-US" altLang="zh-CN" dirty="0">
                <a:solidFill>
                  <a:srgbClr val="FF0000"/>
                </a:solidFill>
              </a:rPr>
              <a:t>REML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594690" y="1172684"/>
            <a:ext cx="129382" cy="253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8405090" y="1185096"/>
            <a:ext cx="1773383" cy="241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343270" y="1669463"/>
            <a:ext cx="6151418" cy="602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264922" y="2318164"/>
            <a:ext cx="7713517" cy="107141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7993" y="1633031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模型优化程度指标，</a:t>
            </a:r>
            <a:endParaRPr lang="en-US" altLang="zh-CN" dirty="0"/>
          </a:p>
          <a:p>
            <a:pPr algn="ctr"/>
            <a:r>
              <a:rPr lang="zh-CN" altLang="en-US" dirty="0"/>
              <a:t>只有模型对比时有用</a:t>
            </a:r>
          </a:p>
        </p:txBody>
      </p:sp>
      <p:cxnSp>
        <p:nvCxnSpPr>
          <p:cNvPr id="28" name="直接箭头连接符 27"/>
          <p:cNvCxnSpPr>
            <a:stCxn id="27" idx="3"/>
          </p:cNvCxnSpPr>
          <p:nvPr/>
        </p:nvCxnSpPr>
        <p:spPr>
          <a:xfrm>
            <a:off x="2340151" y="1956197"/>
            <a:ext cx="10031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6128" y="221457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各种来源变异</a:t>
            </a:r>
            <a:endParaRPr lang="en-US" altLang="zh-CN" dirty="0">
              <a:solidFill>
                <a:srgbClr val="0000FF"/>
              </a:solidFill>
            </a:endParaRPr>
          </a:p>
          <a:p>
            <a:pPr algn="ctr"/>
            <a:r>
              <a:rPr lang="zh-CN" altLang="en-US" dirty="0">
                <a:solidFill>
                  <a:srgbClr val="0000FF"/>
                </a:solidFill>
              </a:rPr>
              <a:t>所占比率指标</a:t>
            </a:r>
          </a:p>
        </p:txBody>
      </p:sp>
      <p:sp>
        <p:nvSpPr>
          <p:cNvPr id="33" name="矩形 32"/>
          <p:cNvSpPr/>
          <p:nvPr/>
        </p:nvSpPr>
        <p:spPr>
          <a:xfrm>
            <a:off x="1462111" y="2242008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案例间方差</a:t>
            </a:r>
            <a:r>
              <a:rPr lang="en-GB" altLang="zh-CN" b="1" dirty="0"/>
              <a:t>τ</a:t>
            </a:r>
            <a:r>
              <a:rPr lang="en-GB" altLang="zh-CN" b="1" baseline="30000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内容占位符 2"/>
              <p:cNvSpPr txBox="1">
                <a:spLocks/>
              </p:cNvSpPr>
              <p:nvPr/>
            </p:nvSpPr>
            <p:spPr>
              <a:xfrm>
                <a:off x="1003811" y="2737963"/>
                <a:ext cx="2247900" cy="6516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180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11" y="2737963"/>
                <a:ext cx="2247900" cy="6516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092" y="3456113"/>
            <a:ext cx="1879360" cy="688577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7775314" y="3418405"/>
            <a:ext cx="4300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P&lt;0.05 shows that residual Heterogeneity still exists and other explanatory variables can be used.</a:t>
            </a:r>
            <a:endParaRPr lang="zh-CN" altLang="en-US" dirty="0"/>
          </a:p>
        </p:txBody>
      </p:sp>
      <p:cxnSp>
        <p:nvCxnSpPr>
          <p:cNvPr id="48" name="直接箭头连接符 47"/>
          <p:cNvCxnSpPr/>
          <p:nvPr/>
        </p:nvCxnSpPr>
        <p:spPr>
          <a:xfrm flipH="1">
            <a:off x="7490690" y="3778850"/>
            <a:ext cx="2846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6880043" y="4194553"/>
            <a:ext cx="5195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Main results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0000FF"/>
                </a:solidFill>
              </a:rPr>
              <a:t>The influence of this factor on the effect value</a:t>
            </a:r>
            <a:r>
              <a:rPr lang="zh-CN" altLang="en-US" b="1" dirty="0">
                <a:solidFill>
                  <a:srgbClr val="0000FF"/>
                </a:solidFill>
              </a:rPr>
              <a:t>，</a:t>
            </a:r>
            <a:r>
              <a:rPr lang="en-US" altLang="zh-CN" b="1" dirty="0">
                <a:solidFill>
                  <a:srgbClr val="0000FF"/>
                </a:solidFill>
              </a:rPr>
              <a:t>P&lt;0.05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means significant influence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3416319" y="4536911"/>
            <a:ext cx="36413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3343270" y="4954119"/>
            <a:ext cx="7435566" cy="14651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8735" y="4809533"/>
            <a:ext cx="2283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模型对解释变量不同水平下的效应值的估计值，对于分类变量，拿其中一个水平来做基准，其他的水平都和改基准比较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728293" y="6494122"/>
            <a:ext cx="876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本例中，影响因素有两个水平，</a:t>
            </a:r>
            <a:r>
              <a:rPr lang="en-US" altLang="zh-CN" b="1" dirty="0">
                <a:solidFill>
                  <a:srgbClr val="FF0000"/>
                </a:solidFill>
              </a:rPr>
              <a:t>Birds, Mammals, </a:t>
            </a:r>
            <a:r>
              <a:rPr lang="zh-CN" altLang="en-US" b="1" dirty="0">
                <a:solidFill>
                  <a:srgbClr val="FF0000"/>
                </a:solidFill>
              </a:rPr>
              <a:t>其中</a:t>
            </a:r>
            <a:r>
              <a:rPr lang="en-US" altLang="zh-CN" b="1" dirty="0">
                <a:solidFill>
                  <a:srgbClr val="FF0000"/>
                </a:solidFill>
              </a:rPr>
              <a:t>Birds</a:t>
            </a:r>
            <a:r>
              <a:rPr lang="zh-CN" altLang="en-US" b="1" dirty="0">
                <a:solidFill>
                  <a:srgbClr val="FF0000"/>
                </a:solidFill>
              </a:rPr>
              <a:t>被拿来做基准，即</a:t>
            </a:r>
            <a:r>
              <a:rPr lang="en-US" altLang="zh-CN" b="1" dirty="0">
                <a:solidFill>
                  <a:srgbClr val="FF0000"/>
                </a:solidFill>
              </a:rPr>
              <a:t>intercept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2841710" y="2446063"/>
            <a:ext cx="587893" cy="4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4399055" y="5589036"/>
            <a:ext cx="499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Birds=-0.2972;  Mammals=-0.2972+0.0238=-0.2734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442" y="69683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第三步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引入解释变量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74406" y="4183995"/>
            <a:ext cx="165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M,  </a:t>
            </a:r>
            <a:r>
              <a:rPr lang="en-US" altLang="zh-CN" b="1" dirty="0">
                <a:solidFill>
                  <a:srgbClr val="FF0000"/>
                </a:solidFill>
              </a:rPr>
              <a:t>moderators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20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7" grpId="0"/>
      <p:bldP spid="27" grpId="0"/>
      <p:bldP spid="30" grpId="0"/>
      <p:bldP spid="33" grpId="0"/>
      <p:bldP spid="34" grpId="0"/>
      <p:bldP spid="46" grpId="0"/>
      <p:bldP spid="50" grpId="0"/>
      <p:bldP spid="61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分析的核心</a:t>
            </a:r>
            <a:br>
              <a:rPr lang="en-US" altLang="zh-CN" b="1" dirty="0">
                <a:solidFill>
                  <a:srgbClr val="0000FF"/>
                </a:solidFill>
              </a:rPr>
            </a:br>
            <a:r>
              <a:rPr lang="zh-CN" altLang="en-US" b="1" dirty="0">
                <a:solidFill>
                  <a:srgbClr val="0000FF"/>
                </a:solidFill>
              </a:rPr>
              <a:t>给每一个研究案例赋予一个权重</a:t>
            </a:r>
            <a:br>
              <a:rPr lang="en-US" altLang="zh-CN" b="1" dirty="0">
                <a:solidFill>
                  <a:srgbClr val="0000FF"/>
                </a:solidFill>
              </a:rPr>
            </a:br>
            <a:r>
              <a:rPr lang="en-US" altLang="zh-CN" b="1" dirty="0">
                <a:solidFill>
                  <a:srgbClr val="0000FF"/>
                </a:solidFill>
              </a:rPr>
              <a:t>Assign a weight to each study case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008" y="1825625"/>
            <a:ext cx="11686768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确定权重的基本原则</a:t>
            </a:r>
            <a:r>
              <a:rPr lang="en-US" altLang="zh-CN" b="1" dirty="0">
                <a:solidFill>
                  <a:srgbClr val="FF0000"/>
                </a:solidFill>
              </a:rPr>
              <a:t>The basic principle of weight determination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 一个研究案例的</a:t>
            </a:r>
            <a:r>
              <a:rPr lang="zh-CN" altLang="en-US" b="1" dirty="0">
                <a:solidFill>
                  <a:srgbClr val="0000FF"/>
                </a:solidFill>
              </a:rPr>
              <a:t>样本数量越多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zh-CN" altLang="en-US" b="1" dirty="0">
                <a:solidFill>
                  <a:srgbClr val="0000FF"/>
                </a:solidFill>
              </a:rPr>
              <a:t>变异（方差）越小</a:t>
            </a:r>
            <a:r>
              <a:rPr lang="zh-CN" altLang="en-US" b="1" dirty="0">
                <a:solidFill>
                  <a:srgbClr val="FF0000"/>
                </a:solidFill>
              </a:rPr>
              <a:t>，则</a:t>
            </a:r>
            <a:r>
              <a:rPr lang="zh-CN" altLang="en-US" b="1" dirty="0">
                <a:solidFill>
                  <a:srgbClr val="0000FF"/>
                </a:solidFill>
              </a:rPr>
              <a:t>权重越大</a:t>
            </a:r>
            <a:r>
              <a:rPr lang="zh-CN" altLang="en-US" b="1" dirty="0">
                <a:solidFill>
                  <a:srgbClr val="FF0000"/>
                </a:solidFill>
              </a:rPr>
              <a:t>，反之则权重越小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The larger the sample number of a case, the smaller the variation (variance), the greater the weight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权重确定的依据（</a:t>
            </a:r>
            <a:r>
              <a:rPr lang="en-US" altLang="zh-CN" dirty="0"/>
              <a:t>meta</a:t>
            </a:r>
            <a:r>
              <a:rPr lang="zh-CN" altLang="en-US" dirty="0"/>
              <a:t>分析的核心难点）</a:t>
            </a:r>
            <a:r>
              <a:rPr lang="en-US" altLang="zh-CN" dirty="0"/>
              <a:t>How to determine the weight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    所选择的模型</a:t>
            </a:r>
            <a:r>
              <a:rPr lang="en-US" altLang="zh-CN" b="1" dirty="0">
                <a:solidFill>
                  <a:srgbClr val="FF0000"/>
                </a:solidFill>
              </a:rPr>
              <a:t>Model: fixed effect model/random (mixed) effect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</a:t>
            </a:r>
            <a:r>
              <a:rPr lang="zh-CN" altLang="en-US" b="1" dirty="0">
                <a:solidFill>
                  <a:srgbClr val="FF0000"/>
                </a:solidFill>
              </a:rPr>
              <a:t>所选择的方差估计方法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Estimate of variance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ML, REML, DL, ……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050049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5359" y="1875934"/>
            <a:ext cx="4176860" cy="479888"/>
          </a:xfrm>
        </p:spPr>
        <p:txBody>
          <a:bodyPr>
            <a:noAutofit/>
          </a:bodyPr>
          <a:lstStyle/>
          <a:p>
            <a:pPr algn="ctr"/>
            <a:r>
              <a:rPr lang="en-US" altLang="zh-CN" sz="2800" dirty="0"/>
              <a:t>Fixed effects model</a:t>
            </a:r>
            <a:endParaRPr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8126" y="2915066"/>
            <a:ext cx="5217959" cy="22753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分析第四步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影响因素分析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C5B9A3-C128-48E3-A53A-6830E8C1E072}"/>
              </a:ext>
            </a:extLst>
          </p:cNvPr>
          <p:cNvSpPr txBox="1"/>
          <p:nvPr/>
        </p:nvSpPr>
        <p:spPr>
          <a:xfrm>
            <a:off x="1310324" y="1832602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Mixed effects model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9E52E9-4AE0-4C89-96E2-F009BC0B3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20" y="2708740"/>
            <a:ext cx="5063063" cy="24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3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1865902"/>
            <a:ext cx="8557535" cy="43037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08213" y="4344111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人口密度对效应值的影响，</a:t>
            </a:r>
            <a:r>
              <a:rPr lang="en-US" altLang="zh-CN" b="1" dirty="0">
                <a:solidFill>
                  <a:srgbClr val="FF0000"/>
                </a:solidFill>
              </a:rPr>
              <a:t>P&lt;0.05</a:t>
            </a:r>
            <a:r>
              <a:rPr lang="zh-CN" altLang="en-US" b="1" dirty="0">
                <a:solidFill>
                  <a:srgbClr val="FF0000"/>
                </a:solidFill>
              </a:rPr>
              <a:t>表示影响显著</a:t>
            </a:r>
          </a:p>
        </p:txBody>
      </p:sp>
      <p:sp>
        <p:nvSpPr>
          <p:cNvPr id="6" name="矩形 5"/>
          <p:cNvSpPr/>
          <p:nvPr/>
        </p:nvSpPr>
        <p:spPr>
          <a:xfrm>
            <a:off x="2129446" y="4256359"/>
            <a:ext cx="9018360" cy="544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151246" y="3452864"/>
            <a:ext cx="6663087" cy="212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901869" y="3585698"/>
            <a:ext cx="582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Human density can explain 1.49%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variance of the effect size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29889" y="6297901"/>
            <a:ext cx="1015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解释变量</a:t>
            </a:r>
            <a:r>
              <a:rPr lang="en-US" altLang="zh-CN" b="1" dirty="0" err="1">
                <a:solidFill>
                  <a:srgbClr val="FF0000"/>
                </a:solidFill>
              </a:rPr>
              <a:t>human_dens</a:t>
            </a:r>
            <a:r>
              <a:rPr lang="zh-CN" altLang="en-US" b="1" dirty="0">
                <a:solidFill>
                  <a:srgbClr val="FF0000"/>
                </a:solidFill>
              </a:rPr>
              <a:t>对效应值有显著影响，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human_dens</a:t>
            </a:r>
            <a:r>
              <a:rPr lang="zh-CN" altLang="en-US" b="1" dirty="0">
                <a:solidFill>
                  <a:srgbClr val="FF0000"/>
                </a:solidFill>
              </a:rPr>
              <a:t>越高，则效应值越低，二者间的关系为：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41855" y="5541258"/>
            <a:ext cx="3916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Effect size=-0.2536-0.001*</a:t>
            </a:r>
            <a:r>
              <a:rPr lang="en-US" altLang="zh-CN" b="1" dirty="0" err="1">
                <a:solidFill>
                  <a:srgbClr val="FF0000"/>
                </a:solidFill>
              </a:rPr>
              <a:t>human_dens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分析第四步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影响因素分析</a:t>
            </a:r>
            <a:endParaRPr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CE487A3-BC83-49F0-9F35-C114BF3D8BF1}"/>
              </a:ext>
            </a:extLst>
          </p:cNvPr>
          <p:cNvSpPr txBox="1">
            <a:spLocks/>
          </p:cNvSpPr>
          <p:nvPr/>
        </p:nvSpPr>
        <p:spPr>
          <a:xfrm>
            <a:off x="472152" y="598612"/>
            <a:ext cx="11472421" cy="1287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2E3033"/>
                </a:solidFill>
                <a:latin typeface="Arial" panose="020B0604020202020204" pitchFamily="34" charset="0"/>
              </a:rPr>
              <a:t>Effects of continuous variables on effect size</a:t>
            </a:r>
            <a:br>
              <a:rPr lang="en-US" altLang="zh-CN" dirty="0"/>
            </a:br>
            <a:r>
              <a:rPr lang="en-US" altLang="zh-CN" dirty="0">
                <a:solidFill>
                  <a:srgbClr val="0000FF"/>
                </a:solidFill>
              </a:rPr>
              <a:t>The influence of human density on cumulative effect size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84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61" y="1278649"/>
            <a:ext cx="9479026" cy="52484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5461" y="627288"/>
            <a:ext cx="10515600" cy="626277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连续变量对效应值的影响</a:t>
            </a:r>
          </a:p>
        </p:txBody>
      </p:sp>
      <p:sp>
        <p:nvSpPr>
          <p:cNvPr id="5" name="矩形 4"/>
          <p:cNvSpPr/>
          <p:nvPr/>
        </p:nvSpPr>
        <p:spPr>
          <a:xfrm>
            <a:off x="3528528" y="4094722"/>
            <a:ext cx="54425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FF0000"/>
                </a:solidFill>
              </a:rPr>
              <a:t>yi</a:t>
            </a:r>
            <a:r>
              <a:rPr lang="en-US" altLang="zh-CN" sz="3200" b="1" dirty="0">
                <a:solidFill>
                  <a:srgbClr val="FF0000"/>
                </a:solidFill>
              </a:rPr>
              <a:t>=-0.2536-0.001*</a:t>
            </a:r>
            <a:r>
              <a:rPr lang="en-US" altLang="zh-CN" sz="3200" b="1" dirty="0" err="1">
                <a:solidFill>
                  <a:srgbClr val="FF0000"/>
                </a:solidFill>
              </a:rPr>
              <a:t>human_dens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ctr"/>
            <a:r>
              <a:rPr lang="en-US" altLang="zh-CN" sz="3200" b="1" dirty="0" err="1">
                <a:solidFill>
                  <a:srgbClr val="FF0000"/>
                </a:solidFill>
              </a:rPr>
              <a:t>Qm</a:t>
            </a:r>
            <a:r>
              <a:rPr lang="en-US" altLang="zh-CN" sz="3200" b="1" dirty="0">
                <a:solidFill>
                  <a:srgbClr val="FF0000"/>
                </a:solidFill>
              </a:rPr>
              <a:t>=15.49, </a:t>
            </a:r>
            <a:r>
              <a:rPr lang="en-US" altLang="zh-CN" sz="3200" b="1" dirty="0" err="1">
                <a:solidFill>
                  <a:srgbClr val="FF0000"/>
                </a:solidFill>
              </a:rPr>
              <a:t>df</a:t>
            </a:r>
            <a:r>
              <a:rPr lang="en-US" altLang="zh-CN" sz="3200" b="1" dirty="0">
                <a:solidFill>
                  <a:srgbClr val="FF0000"/>
                </a:solidFill>
              </a:rPr>
              <a:t>=1, P&lt;0.001</a:t>
            </a:r>
          </a:p>
          <a:p>
            <a:pPr algn="ctr"/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7475" y="6334686"/>
            <a:ext cx="112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人口密度越高的地方，效应值越低：即人口越多，打猎对动物数量的降低作用越强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分析第四步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影响因素分析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752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450" y="554455"/>
            <a:ext cx="10916628" cy="943911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/>
              <a:t>Two factors</a:t>
            </a:r>
            <a:r>
              <a:rPr lang="zh-CN" altLang="en-US" sz="3600" dirty="0"/>
              <a:t>（</a:t>
            </a:r>
            <a:r>
              <a:rPr lang="en-US" altLang="zh-CN" sz="3600" dirty="0"/>
              <a:t>Or interactions between multiple factors</a:t>
            </a:r>
            <a:r>
              <a:rPr lang="zh-CN" altLang="en-US" sz="36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809" y="1613806"/>
            <a:ext cx="1124150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r10&lt;-</a:t>
            </a:r>
            <a:r>
              <a:rPr lang="en-US" altLang="zh-CN" dirty="0" err="1">
                <a:solidFill>
                  <a:srgbClr val="0600F0"/>
                </a:solidFill>
              </a:rPr>
              <a:t>rma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 err="1">
                <a:solidFill>
                  <a:srgbClr val="0600F0"/>
                </a:solidFill>
              </a:rPr>
              <a:t>yi,vi</a:t>
            </a:r>
            <a:r>
              <a:rPr lang="en-US" altLang="zh-CN" dirty="0">
                <a:solidFill>
                  <a:srgbClr val="0600F0"/>
                </a:solidFill>
              </a:rPr>
              <a:t>, mods=~</a:t>
            </a:r>
            <a:r>
              <a:rPr lang="en-US" altLang="zh-CN" dirty="0" err="1">
                <a:solidFill>
                  <a:srgbClr val="FF0000"/>
                </a:solidFill>
              </a:rPr>
              <a:t>guild</a:t>
            </a:r>
            <a:r>
              <a:rPr lang="en-US" altLang="zh-CN" dirty="0" err="1">
                <a:solidFill>
                  <a:srgbClr val="0600F0"/>
                </a:solidFill>
              </a:rPr>
              <a:t>+</a:t>
            </a:r>
            <a:r>
              <a:rPr lang="en-US" altLang="zh-CN" dirty="0" err="1">
                <a:solidFill>
                  <a:srgbClr val="FF0000"/>
                </a:solidFill>
              </a:rPr>
              <a:t>human_dens</a:t>
            </a:r>
            <a:r>
              <a:rPr lang="en-US" altLang="zh-CN" dirty="0" err="1">
                <a:solidFill>
                  <a:srgbClr val="0600F0"/>
                </a:solidFill>
              </a:rPr>
              <a:t>+</a:t>
            </a:r>
            <a:r>
              <a:rPr lang="en-US" altLang="zh-CN" dirty="0" err="1">
                <a:solidFill>
                  <a:srgbClr val="FF0000"/>
                </a:solidFill>
              </a:rPr>
              <a:t>guild:human_dens</a:t>
            </a:r>
            <a:r>
              <a:rPr lang="en-US" altLang="zh-CN" dirty="0" err="1">
                <a:solidFill>
                  <a:srgbClr val="0600F0"/>
                </a:solidFill>
              </a:rPr>
              <a:t>,data</a:t>
            </a:r>
            <a:r>
              <a:rPr lang="en-US" altLang="zh-CN" dirty="0">
                <a:solidFill>
                  <a:srgbClr val="0600F0"/>
                </a:solidFill>
              </a:rPr>
              <a:t>=</a:t>
            </a:r>
            <a:r>
              <a:rPr lang="en-US" altLang="zh-CN" dirty="0">
                <a:solidFill>
                  <a:srgbClr val="FF0000"/>
                </a:solidFill>
              </a:rPr>
              <a:t>d2</a:t>
            </a:r>
            <a:r>
              <a:rPr lang="en-US" altLang="zh-CN" dirty="0">
                <a:solidFill>
                  <a:srgbClr val="0600F0"/>
                </a:solidFill>
              </a:rPr>
              <a:t>, method="REML")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summary(</a:t>
            </a:r>
            <a:r>
              <a:rPr lang="en-US" altLang="zh-CN" dirty="0">
                <a:solidFill>
                  <a:srgbClr val="FF0000"/>
                </a:solidFill>
              </a:rPr>
              <a:t>r10</a:t>
            </a:r>
            <a:r>
              <a:rPr lang="en-US" altLang="zh-CN" dirty="0">
                <a:solidFill>
                  <a:srgbClr val="0600F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dirty="0"/>
              <a:t>##guild</a:t>
            </a:r>
            <a:r>
              <a:rPr lang="zh-CN" altLang="en-US" dirty="0"/>
              <a:t>单独对效应值的影响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0600F0"/>
                </a:solidFill>
              </a:rPr>
              <a:t>anova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r10</a:t>
            </a:r>
            <a:r>
              <a:rPr lang="en-US" altLang="zh-CN" dirty="0">
                <a:solidFill>
                  <a:srgbClr val="0600F0"/>
                </a:solidFill>
              </a:rPr>
              <a:t>, </a:t>
            </a:r>
            <a:r>
              <a:rPr lang="en-US" altLang="zh-CN" dirty="0" err="1">
                <a:solidFill>
                  <a:srgbClr val="0600F0"/>
                </a:solidFill>
              </a:rPr>
              <a:t>btt</a:t>
            </a:r>
            <a:r>
              <a:rPr lang="en-US" altLang="zh-CN" dirty="0">
                <a:solidFill>
                  <a:srgbClr val="0600F0"/>
                </a:solidFill>
              </a:rPr>
              <a:t>=</a:t>
            </a:r>
            <a:r>
              <a:rPr lang="en-US" altLang="zh-CN" dirty="0">
                <a:solidFill>
                  <a:srgbClr val="FF0000"/>
                </a:solidFill>
              </a:rPr>
              <a:t>2:5</a:t>
            </a:r>
            <a:r>
              <a:rPr lang="en-US" altLang="zh-CN" dirty="0">
                <a:solidFill>
                  <a:srgbClr val="0600F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dirty="0"/>
              <a:t>##</a:t>
            </a:r>
            <a:r>
              <a:rPr lang="en-US" altLang="zh-CN" dirty="0" err="1"/>
              <a:t>human_dens</a:t>
            </a:r>
            <a:r>
              <a:rPr lang="zh-CN" altLang="en-US" dirty="0"/>
              <a:t>单独对效应值的影响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0600F0"/>
                </a:solidFill>
              </a:rPr>
              <a:t>anova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r10</a:t>
            </a:r>
            <a:r>
              <a:rPr lang="en-US" altLang="zh-CN" dirty="0">
                <a:solidFill>
                  <a:srgbClr val="0600F0"/>
                </a:solidFill>
              </a:rPr>
              <a:t>, </a:t>
            </a:r>
            <a:r>
              <a:rPr lang="en-US" altLang="zh-CN" dirty="0" err="1">
                <a:solidFill>
                  <a:srgbClr val="0600F0"/>
                </a:solidFill>
              </a:rPr>
              <a:t>btt</a:t>
            </a:r>
            <a:r>
              <a:rPr lang="en-US" altLang="zh-CN" dirty="0">
                <a:solidFill>
                  <a:srgbClr val="0600F0"/>
                </a:solidFill>
              </a:rPr>
              <a:t>=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en-US" altLang="zh-CN" dirty="0">
                <a:solidFill>
                  <a:srgbClr val="0600F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dirty="0"/>
              <a:t>##guild</a:t>
            </a:r>
            <a:r>
              <a:rPr lang="zh-CN" altLang="en-US" dirty="0"/>
              <a:t>与</a:t>
            </a:r>
            <a:r>
              <a:rPr lang="en-US" altLang="zh-CN" dirty="0"/>
              <a:t>group</a:t>
            </a:r>
            <a:r>
              <a:rPr lang="zh-CN" altLang="en-US" dirty="0"/>
              <a:t>的交互单独作用对效应值的影响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0600F0"/>
                </a:solidFill>
              </a:rPr>
              <a:t>anova</a:t>
            </a:r>
            <a:r>
              <a:rPr lang="en-US" altLang="zh-CN" dirty="0">
                <a:solidFill>
                  <a:srgbClr val="0600F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</a:rPr>
              <a:t>r10</a:t>
            </a:r>
            <a:r>
              <a:rPr lang="en-US" altLang="zh-CN" dirty="0">
                <a:solidFill>
                  <a:srgbClr val="0600F0"/>
                </a:solidFill>
              </a:rPr>
              <a:t>, </a:t>
            </a:r>
            <a:r>
              <a:rPr lang="en-US" altLang="zh-CN" dirty="0" err="1">
                <a:solidFill>
                  <a:srgbClr val="0600F0"/>
                </a:solidFill>
              </a:rPr>
              <a:t>btt</a:t>
            </a:r>
            <a:r>
              <a:rPr lang="en-US" altLang="zh-CN" dirty="0">
                <a:solidFill>
                  <a:srgbClr val="0600F0"/>
                </a:solidFill>
              </a:rPr>
              <a:t>=</a:t>
            </a:r>
            <a:r>
              <a:rPr lang="en-US" altLang="zh-CN" dirty="0">
                <a:solidFill>
                  <a:srgbClr val="FF0000"/>
                </a:solidFill>
              </a:rPr>
              <a:t>7:10</a:t>
            </a:r>
            <a:r>
              <a:rPr lang="en-US" altLang="zh-CN" dirty="0">
                <a:solidFill>
                  <a:srgbClr val="0600F0"/>
                </a:solidFill>
              </a:rPr>
              <a:t>)</a:t>
            </a:r>
            <a:endParaRPr lang="zh-CN" altLang="en-US" dirty="0">
              <a:solidFill>
                <a:srgbClr val="0600F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442" y="69683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第三步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引入解释变量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712" y="2165684"/>
            <a:ext cx="4270146" cy="4408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75526" y="3252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65901" y="35853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75526" y="38670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67496" y="4221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93180" y="45031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09952" y="48159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80162" y="51469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75526" y="54936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87515" y="58244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17017" y="61000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35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4263" y="2413986"/>
            <a:ext cx="9291085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</a:rPr>
              <a:t>The final step: model diagnosis </a:t>
            </a:r>
            <a:br>
              <a:rPr lang="en-US" altLang="zh-CN" b="1" dirty="0">
                <a:solidFill>
                  <a:srgbClr val="0000FF"/>
                </a:solidFill>
              </a:rPr>
            </a:br>
            <a:r>
              <a:rPr lang="en-US" altLang="zh-CN" b="1" dirty="0">
                <a:solidFill>
                  <a:srgbClr val="0000FF"/>
                </a:solidFill>
              </a:rPr>
              <a:t>     determine if the results are reliable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88490"/>
            <a:ext cx="430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分析第五步</a:t>
            </a:r>
            <a:r>
              <a:rPr lang="en-US" altLang="zh-CN" b="1" dirty="0">
                <a:solidFill>
                  <a:srgbClr val="0000FF"/>
                </a:solidFill>
              </a:rPr>
              <a:t>—</a:t>
            </a:r>
            <a:r>
              <a:rPr lang="zh-CN" altLang="en-US" b="1" dirty="0">
                <a:solidFill>
                  <a:srgbClr val="0000FF"/>
                </a:solidFill>
              </a:rPr>
              <a:t>模型诊断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0973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6814"/>
            <a:ext cx="10515600" cy="113314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Model diagnosis</a:t>
            </a:r>
            <a:br>
              <a:rPr lang="en-US" altLang="zh-CN" dirty="0"/>
            </a:br>
            <a:r>
              <a:rPr lang="zh-CN" altLang="en-US" dirty="0"/>
              <a:t>发表偏爱性诊断</a:t>
            </a:r>
            <a:r>
              <a:rPr lang="en-US" altLang="zh-CN" dirty="0"/>
              <a:t>—</a:t>
            </a:r>
            <a:r>
              <a:rPr lang="zh-CN" altLang="en-US" dirty="0"/>
              <a:t>漏斗图</a:t>
            </a:r>
            <a:r>
              <a:rPr lang="en-US" altLang="zh-CN" dirty="0">
                <a:solidFill>
                  <a:srgbClr val="0000FF"/>
                </a:solidFill>
              </a:rPr>
              <a:t>Funnel plot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5955" y="1259955"/>
            <a:ext cx="8131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##</a:t>
            </a:r>
            <a:r>
              <a:rPr lang="zh-CN" altLang="en-US" dirty="0"/>
              <a:t>如想考察模型</a:t>
            </a:r>
            <a:r>
              <a:rPr lang="en-US" altLang="zh-CN" dirty="0"/>
              <a:t>r11</a:t>
            </a:r>
            <a:r>
              <a:rPr lang="zh-CN" altLang="en-US" dirty="0"/>
              <a:t>的可靠性（是否受发表偏爱性影响大，模型拟合度好坏等）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r11</a:t>
            </a:r>
            <a:r>
              <a:rPr lang="en-US" altLang="zh-CN" b="1" dirty="0">
                <a:solidFill>
                  <a:srgbClr val="0600F0"/>
                </a:solidFill>
              </a:rPr>
              <a:t>&lt;-</a:t>
            </a:r>
            <a:r>
              <a:rPr lang="en-US" altLang="zh-CN" b="1" dirty="0" err="1">
                <a:solidFill>
                  <a:srgbClr val="0600F0"/>
                </a:solidFill>
              </a:rPr>
              <a:t>rma</a:t>
            </a:r>
            <a:r>
              <a:rPr lang="en-US" altLang="zh-CN" b="1" dirty="0">
                <a:solidFill>
                  <a:srgbClr val="0600F0"/>
                </a:solidFill>
              </a:rPr>
              <a:t>(</a:t>
            </a:r>
            <a:r>
              <a:rPr lang="en-US" altLang="zh-CN" b="1" dirty="0" err="1">
                <a:solidFill>
                  <a:srgbClr val="0600F0"/>
                </a:solidFill>
              </a:rPr>
              <a:t>yi,vi</a:t>
            </a:r>
            <a:r>
              <a:rPr lang="en-US" altLang="zh-CN" b="1" dirty="0">
                <a:solidFill>
                  <a:srgbClr val="0600F0"/>
                </a:solidFill>
              </a:rPr>
              <a:t>, data=subset(</a:t>
            </a:r>
            <a:r>
              <a:rPr lang="en-US" altLang="zh-CN" b="1" dirty="0">
                <a:solidFill>
                  <a:srgbClr val="FF0000"/>
                </a:solidFill>
              </a:rPr>
              <a:t>d2</a:t>
            </a:r>
            <a:r>
              <a:rPr lang="en-US" altLang="zh-CN" b="1" dirty="0">
                <a:solidFill>
                  <a:srgbClr val="0600F0"/>
                </a:solidFill>
              </a:rPr>
              <a:t>,group=="</a:t>
            </a:r>
            <a:r>
              <a:rPr lang="en-US" altLang="zh-CN" b="1" dirty="0">
                <a:solidFill>
                  <a:srgbClr val="FF0000"/>
                </a:solidFill>
              </a:rPr>
              <a:t>Birds</a:t>
            </a:r>
            <a:r>
              <a:rPr lang="en-US" altLang="zh-CN" b="1" dirty="0">
                <a:solidFill>
                  <a:srgbClr val="0600F0"/>
                </a:solidFill>
              </a:rPr>
              <a:t>"), method="REML")</a:t>
            </a:r>
            <a:endParaRPr lang="zh-CN" altLang="en-US" b="1" dirty="0">
              <a:solidFill>
                <a:srgbClr val="0600F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5955" y="2183285"/>
            <a:ext cx="469109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##</a:t>
            </a:r>
            <a:r>
              <a:rPr lang="zh-CN" altLang="en-US" dirty="0"/>
              <a:t>发表偏爱性诊断</a:t>
            </a:r>
            <a:r>
              <a:rPr lang="en-US" altLang="zh-CN" dirty="0"/>
              <a:t>--</a:t>
            </a:r>
            <a:r>
              <a:rPr lang="zh-CN" altLang="en-US" dirty="0"/>
              <a:t>漏斗图</a:t>
            </a:r>
            <a:endParaRPr lang="en-US" altLang="zh-CN" dirty="0"/>
          </a:p>
          <a:p>
            <a:r>
              <a:rPr lang="en-US" altLang="zh-CN" dirty="0"/>
              <a:t>funnel(r11,main="For birds")</a:t>
            </a:r>
          </a:p>
          <a:p>
            <a:r>
              <a:rPr lang="en-US" altLang="zh-CN" dirty="0"/>
              <a:t>## </a:t>
            </a:r>
            <a:r>
              <a:rPr lang="zh-CN" altLang="en-US" dirty="0"/>
              <a:t>对漏斗图对称性的检验</a:t>
            </a:r>
            <a:endParaRPr lang="en-US" altLang="zh-CN" dirty="0"/>
          </a:p>
          <a:p>
            <a:r>
              <a:rPr lang="en-US" altLang="zh-CN" dirty="0"/>
              <a:t>##Egger's regression test for funnel </a:t>
            </a:r>
          </a:p>
          <a:p>
            <a:r>
              <a:rPr lang="en-US" altLang="zh-CN" dirty="0"/>
              <a:t>##plot asymmetry, for the meta-analytic models</a:t>
            </a:r>
          </a:p>
          <a:p>
            <a:r>
              <a:rPr lang="en-US" altLang="zh-CN" b="1" dirty="0">
                <a:solidFill>
                  <a:srgbClr val="0600F0"/>
                </a:solidFill>
              </a:rPr>
              <a:t> </a:t>
            </a:r>
            <a:r>
              <a:rPr lang="en-US" altLang="zh-CN" b="1" dirty="0" err="1">
                <a:solidFill>
                  <a:srgbClr val="0600F0"/>
                </a:solidFill>
              </a:rPr>
              <a:t>regtest</a:t>
            </a:r>
            <a:r>
              <a:rPr lang="en-US" altLang="zh-CN" b="1" dirty="0">
                <a:solidFill>
                  <a:srgbClr val="0600F0"/>
                </a:solidFill>
              </a:rPr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r11</a:t>
            </a:r>
            <a:r>
              <a:rPr lang="en-US" altLang="zh-CN" b="1" dirty="0">
                <a:solidFill>
                  <a:srgbClr val="0600F0"/>
                </a:solidFill>
              </a:rPr>
              <a:t>, model="</a:t>
            </a:r>
            <a:r>
              <a:rPr lang="en-US" altLang="zh-CN" b="1" dirty="0" err="1">
                <a:solidFill>
                  <a:srgbClr val="0600F0"/>
                </a:solidFill>
              </a:rPr>
              <a:t>rma</a:t>
            </a:r>
            <a:r>
              <a:rPr lang="en-US" altLang="zh-CN" b="1" dirty="0">
                <a:solidFill>
                  <a:srgbClr val="0600F0"/>
                </a:solidFill>
              </a:rPr>
              <a:t>")</a:t>
            </a:r>
            <a:endParaRPr lang="zh-CN" altLang="en-US" b="1" dirty="0">
              <a:solidFill>
                <a:srgbClr val="0600F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629" y="1579016"/>
            <a:ext cx="4214225" cy="47171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1" y="4154469"/>
            <a:ext cx="5799323" cy="160033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0482" y="5649874"/>
            <a:ext cx="5485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P&gt;0.05 The funnel is symmetrical in shape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The results were little affected by publication preference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42" y="69683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第四步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结果可靠性检验</a:t>
            </a:r>
          </a:p>
        </p:txBody>
      </p:sp>
    </p:spTree>
    <p:extLst>
      <p:ext uri="{BB962C8B-B14F-4D97-AF65-F5344CB8AC3E}">
        <p14:creationId xmlns:p14="http://schemas.microsoft.com/office/powerpoint/2010/main" val="2899025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58" y="2454442"/>
            <a:ext cx="6635342" cy="4111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78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剪补法（</a:t>
            </a:r>
            <a:r>
              <a:rPr lang="en-US" altLang="zh-CN" dirty="0"/>
              <a:t>trim and fill</a:t>
            </a:r>
            <a:r>
              <a:rPr lang="zh-CN" altLang="en-US" dirty="0"/>
              <a:t>）修正结果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48442" y="69683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第四步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结果可靠性检验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93284" y="1383245"/>
            <a:ext cx="2144305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&lt;-trimfill(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1" y="2454442"/>
            <a:ext cx="7020153" cy="4043894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937760" y="3080084"/>
            <a:ext cx="2098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534" y="2043994"/>
            <a:ext cx="4464724" cy="4794955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7661709" y="1703233"/>
            <a:ext cx="202130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funnel(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D784BD-91D1-4114-B9CC-408B4A2029E3}"/>
              </a:ext>
            </a:extLst>
          </p:cNvPr>
          <p:cNvSpPr txBox="1"/>
          <p:nvPr/>
        </p:nvSpPr>
        <p:spPr>
          <a:xfrm>
            <a:off x="4194320" y="225926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</a:rPr>
              <a:t>Model diagnosis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4575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Model diagnosis</a:t>
            </a:r>
            <a:br>
              <a:rPr lang="en-US" altLang="zh-CN" dirty="0"/>
            </a:br>
            <a:r>
              <a:rPr lang="zh-CN" altLang="en-US" dirty="0"/>
              <a:t>发表偏爱性诊断</a:t>
            </a:r>
            <a:r>
              <a:rPr lang="en-US" altLang="zh-CN" dirty="0"/>
              <a:t>—</a:t>
            </a:r>
            <a:r>
              <a:rPr lang="zh-CN" altLang="en-US" dirty="0"/>
              <a:t>失安全系数</a:t>
            </a:r>
            <a:r>
              <a:rPr lang="en-US" altLang="zh-CN" dirty="0">
                <a:solidFill>
                  <a:srgbClr val="0000FF"/>
                </a:solidFill>
              </a:rPr>
              <a:t>fail-safe number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49728" y="1762611"/>
            <a:ext cx="108800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Rosenthal fail safe number</a:t>
            </a:r>
            <a:r>
              <a:rPr lang="zh-CN" altLang="en-US" sz="2800" dirty="0"/>
              <a:t>：需要加入多少个潜在的不显著的研究案例</a:t>
            </a:r>
            <a:endParaRPr lang="en-US" altLang="zh-CN" sz="2800" dirty="0"/>
          </a:p>
          <a:p>
            <a:r>
              <a:rPr lang="zh-CN" altLang="en-US" sz="2800" dirty="0"/>
              <a:t>才能改变当前效应值已显著的结果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1036863" y="2716718"/>
            <a:ext cx="1038778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##</a:t>
            </a:r>
            <a:r>
              <a:rPr lang="zh-CN" altLang="en-US" sz="2800" dirty="0"/>
              <a:t>命令</a:t>
            </a:r>
            <a:endParaRPr lang="en-US" altLang="zh-CN" sz="2800" dirty="0"/>
          </a:p>
          <a:p>
            <a:r>
              <a:rPr lang="en-US" altLang="zh-CN" sz="2800" dirty="0" err="1">
                <a:solidFill>
                  <a:srgbClr val="0600F0"/>
                </a:solidFill>
              </a:rPr>
              <a:t>fsn</a:t>
            </a:r>
            <a:r>
              <a:rPr lang="en-US" altLang="zh-CN" sz="2800" dirty="0">
                <a:solidFill>
                  <a:srgbClr val="0600F0"/>
                </a:solidFill>
              </a:rPr>
              <a:t>(</a:t>
            </a:r>
            <a:r>
              <a:rPr lang="en-US" altLang="zh-CN" sz="2800" dirty="0" err="1">
                <a:solidFill>
                  <a:srgbClr val="0600F0"/>
                </a:solidFill>
              </a:rPr>
              <a:t>yi,vi</a:t>
            </a:r>
            <a:r>
              <a:rPr lang="en-US" altLang="zh-CN" sz="2800" dirty="0">
                <a:solidFill>
                  <a:srgbClr val="0600F0"/>
                </a:solidFill>
              </a:rPr>
              <a:t>, data=</a:t>
            </a:r>
            <a:r>
              <a:rPr lang="en-US" altLang="zh-CN" sz="2800" dirty="0">
                <a:solidFill>
                  <a:srgbClr val="FF0000"/>
                </a:solidFill>
              </a:rPr>
              <a:t>d2</a:t>
            </a:r>
            <a:r>
              <a:rPr lang="en-US" altLang="zh-CN" sz="2800" dirty="0">
                <a:solidFill>
                  <a:srgbClr val="0600F0"/>
                </a:solidFill>
              </a:rPr>
              <a:t>) </a:t>
            </a:r>
          </a:p>
          <a:p>
            <a:r>
              <a:rPr lang="en-US" altLang="zh-CN" sz="2800" dirty="0"/>
              <a:t>##</a:t>
            </a:r>
            <a:r>
              <a:rPr lang="zh-CN" altLang="en-US" sz="2800" dirty="0"/>
              <a:t>越大越好，临界值为</a:t>
            </a:r>
            <a:r>
              <a:rPr lang="en-US" altLang="zh-CN" sz="2800" dirty="0"/>
              <a:t>5k+10, k</a:t>
            </a:r>
            <a:r>
              <a:rPr lang="zh-CN" altLang="en-US" sz="2800" dirty="0"/>
              <a:t>为案例研究的数量，大于此临界值</a:t>
            </a:r>
            <a:endParaRPr lang="en-US" altLang="zh-CN" sz="2800" dirty="0"/>
          </a:p>
          <a:p>
            <a:r>
              <a:rPr lang="en-US" altLang="zh-CN" sz="2800" dirty="0"/>
              <a:t>##</a:t>
            </a:r>
            <a:r>
              <a:rPr lang="zh-CN" altLang="en-US" sz="2800" dirty="0"/>
              <a:t>表示结果不受发表偏爱性影响，结论可靠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48" y="4667486"/>
            <a:ext cx="6119390" cy="163844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442" y="69683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第四步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结果可靠性检验</a:t>
            </a:r>
          </a:p>
        </p:txBody>
      </p:sp>
    </p:spTree>
    <p:extLst>
      <p:ext uri="{BB962C8B-B14F-4D97-AF65-F5344CB8AC3E}">
        <p14:creationId xmlns:p14="http://schemas.microsoft.com/office/powerpoint/2010/main" val="2067652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</a:rPr>
              <a:t>Model diagnosis</a:t>
            </a:r>
            <a:r>
              <a:rPr lang="zh-CN" altLang="en-US" dirty="0"/>
              <a:t>（雷达图</a:t>
            </a:r>
            <a:r>
              <a:rPr lang="en-US" altLang="zh-CN" dirty="0"/>
              <a:t>radar plot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##</a:t>
            </a:r>
            <a:r>
              <a:rPr lang="zh-CN" altLang="en-US" dirty="0"/>
              <a:t>雷达图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600F0"/>
                </a:solidFill>
              </a:rPr>
              <a:t>radial(</a:t>
            </a:r>
            <a:r>
              <a:rPr lang="en-US" altLang="zh-CN" dirty="0">
                <a:solidFill>
                  <a:srgbClr val="FF0000"/>
                </a:solidFill>
              </a:rPr>
              <a:t>r11</a:t>
            </a:r>
            <a:r>
              <a:rPr lang="en-US" altLang="zh-CN" dirty="0">
                <a:solidFill>
                  <a:srgbClr val="0600F0"/>
                </a:solidFill>
              </a:rPr>
              <a:t>)</a:t>
            </a:r>
            <a:endParaRPr lang="zh-CN" altLang="en-US" dirty="0">
              <a:solidFill>
                <a:srgbClr val="0600F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67" y="1558751"/>
            <a:ext cx="7429198" cy="50441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442" y="69683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第四步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结果可靠性检验</a:t>
            </a:r>
          </a:p>
        </p:txBody>
      </p:sp>
    </p:spTree>
    <p:extLst>
      <p:ext uri="{BB962C8B-B14F-4D97-AF65-F5344CB8AC3E}">
        <p14:creationId xmlns:p14="http://schemas.microsoft.com/office/powerpoint/2010/main" val="1314144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Meta</a:t>
            </a:r>
            <a:r>
              <a:rPr lang="zh-CN" altLang="en-US" dirty="0"/>
              <a:t>分析最后一步：</a:t>
            </a:r>
            <a:r>
              <a:rPr lang="en-US" altLang="zh-CN" b="1" dirty="0">
                <a:solidFill>
                  <a:srgbClr val="0000FF"/>
                </a:solidFill>
              </a:rPr>
              <a:t>Model diagnosis</a:t>
            </a:r>
            <a:br>
              <a:rPr lang="en-US" altLang="zh-CN" dirty="0"/>
            </a:br>
            <a:r>
              <a:rPr lang="en-US" altLang="zh-CN" dirty="0"/>
              <a:t>Q-Q</a:t>
            </a:r>
            <a:r>
              <a:rPr lang="zh-CN" altLang="en-US" dirty="0"/>
              <a:t>正态图，判断模型是否合适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721" y="1690688"/>
            <a:ext cx="4214225" cy="46409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99072" y="2191911"/>
            <a:ext cx="2061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rgbClr val="0600F0"/>
                </a:solidFill>
              </a:rPr>
              <a:t>qqnorm</a:t>
            </a:r>
            <a:r>
              <a:rPr lang="en-US" altLang="zh-CN" sz="2800" dirty="0">
                <a:solidFill>
                  <a:srgbClr val="0600F0"/>
                </a:solidFill>
              </a:rPr>
              <a:t>(</a:t>
            </a:r>
            <a:r>
              <a:rPr lang="en-US" altLang="zh-CN" sz="2800" dirty="0">
                <a:solidFill>
                  <a:srgbClr val="FF0000"/>
                </a:solidFill>
              </a:rPr>
              <a:t>r11</a:t>
            </a:r>
            <a:r>
              <a:rPr lang="en-US" altLang="zh-CN" sz="2800" dirty="0">
                <a:solidFill>
                  <a:srgbClr val="0600F0"/>
                </a:solidFill>
              </a:rPr>
              <a:t>)</a:t>
            </a:r>
            <a:endParaRPr lang="zh-CN" altLang="en-US" sz="2800" dirty="0">
              <a:solidFill>
                <a:srgbClr val="0600F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442" y="69683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第四步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结果可靠性检验</a:t>
            </a:r>
          </a:p>
        </p:txBody>
      </p:sp>
    </p:spTree>
    <p:extLst>
      <p:ext uri="{BB962C8B-B14F-4D97-AF65-F5344CB8AC3E}">
        <p14:creationId xmlns:p14="http://schemas.microsoft.com/office/powerpoint/2010/main" val="366578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317" y="669046"/>
            <a:ext cx="10515600" cy="4994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Meta</a:t>
            </a:r>
            <a:r>
              <a:rPr lang="zh-CN" altLang="en-US" dirty="0"/>
              <a:t>分析的一般流程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General flow of meta-analysis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84356" y="2703833"/>
            <a:ext cx="1895301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数据提取</a:t>
            </a:r>
            <a:endParaRPr lang="en-US" altLang="zh-CN" dirty="0"/>
          </a:p>
          <a:p>
            <a:pPr algn="ctr"/>
            <a:r>
              <a:rPr lang="en-US" altLang="zh-CN" dirty="0"/>
              <a:t>Collect data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041902" y="2703833"/>
            <a:ext cx="1895301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效应值选择</a:t>
            </a:r>
            <a:endParaRPr lang="en-US" altLang="zh-CN" dirty="0"/>
          </a:p>
          <a:p>
            <a:pPr algn="ctr"/>
            <a:r>
              <a:rPr lang="en-US" altLang="zh-CN" dirty="0"/>
              <a:t>Choice effect size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80789" y="2606354"/>
            <a:ext cx="2793367" cy="762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效应值，案例内方差计算</a:t>
            </a:r>
            <a:endParaRPr lang="en-US" altLang="zh-CN" dirty="0"/>
          </a:p>
          <a:p>
            <a:pPr algn="ctr"/>
            <a:r>
              <a:rPr lang="en-US" altLang="zh-CN" dirty="0"/>
              <a:t>Calculate effect size, sampling variance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017742" y="2770215"/>
            <a:ext cx="1895301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模型选择</a:t>
            </a:r>
            <a:endParaRPr lang="en-US" altLang="zh-CN" dirty="0"/>
          </a:p>
          <a:p>
            <a:pPr algn="ctr"/>
            <a:r>
              <a:rPr lang="en-US" altLang="zh-CN" dirty="0"/>
              <a:t>Choice model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3508503" y="2832678"/>
            <a:ext cx="404553" cy="2576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6018945" y="2832677"/>
            <a:ext cx="404553" cy="2576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9441013" y="2897573"/>
            <a:ext cx="404553" cy="2576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41901" y="3717972"/>
            <a:ext cx="1895301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异质性检验</a:t>
            </a:r>
            <a:r>
              <a:rPr lang="en-US" altLang="zh-CN" dirty="0"/>
              <a:t>heterogeneity test</a:t>
            </a:r>
            <a:endParaRPr lang="zh-CN" altLang="en-US" dirty="0"/>
          </a:p>
        </p:txBody>
      </p:sp>
      <p:sp>
        <p:nvSpPr>
          <p:cNvPr id="19" name="右箭头 18"/>
          <p:cNvSpPr/>
          <p:nvPr/>
        </p:nvSpPr>
        <p:spPr>
          <a:xfrm>
            <a:off x="537900" y="3846818"/>
            <a:ext cx="404553" cy="2576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3508502" y="3846820"/>
            <a:ext cx="404553" cy="2576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72178" y="3701333"/>
            <a:ext cx="229985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累计效应值计算</a:t>
            </a:r>
            <a:endParaRPr lang="en-US" altLang="zh-CN" dirty="0"/>
          </a:p>
          <a:p>
            <a:pPr algn="ctr"/>
            <a:r>
              <a:rPr lang="en-US" altLang="zh-CN" dirty="0"/>
              <a:t>Cumulative effect size</a:t>
            </a:r>
            <a:endParaRPr lang="zh-CN" altLang="en-US" dirty="0"/>
          </a:p>
        </p:txBody>
      </p:sp>
      <p:sp>
        <p:nvSpPr>
          <p:cNvPr id="22" name="右箭头 21"/>
          <p:cNvSpPr/>
          <p:nvPr/>
        </p:nvSpPr>
        <p:spPr>
          <a:xfrm>
            <a:off x="6073665" y="3846820"/>
            <a:ext cx="404553" cy="2576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07070" y="3717972"/>
            <a:ext cx="2194808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引入解释变量</a:t>
            </a:r>
            <a:r>
              <a:rPr lang="en-US" altLang="zh-CN" dirty="0"/>
              <a:t>Explaining Variable</a:t>
            </a:r>
            <a:endParaRPr lang="zh-CN" altLang="en-US" dirty="0"/>
          </a:p>
        </p:txBody>
      </p:sp>
      <p:sp>
        <p:nvSpPr>
          <p:cNvPr id="24" name="右箭头 23"/>
          <p:cNvSpPr/>
          <p:nvPr/>
        </p:nvSpPr>
        <p:spPr>
          <a:xfrm>
            <a:off x="8981022" y="3846820"/>
            <a:ext cx="404553" cy="2576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441013" y="3701333"/>
            <a:ext cx="2472030" cy="800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分析解释变量作用</a:t>
            </a:r>
            <a:r>
              <a:rPr lang="en-US" altLang="zh-CN" dirty="0"/>
              <a:t>Analyze the role of explanatory variables</a:t>
            </a:r>
            <a:endParaRPr lang="zh-CN" altLang="en-US" dirty="0"/>
          </a:p>
        </p:txBody>
      </p:sp>
      <p:sp>
        <p:nvSpPr>
          <p:cNvPr id="26" name="右箭头 25"/>
          <p:cNvSpPr/>
          <p:nvPr/>
        </p:nvSpPr>
        <p:spPr>
          <a:xfrm>
            <a:off x="1072178" y="4569985"/>
            <a:ext cx="404553" cy="2576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04440" y="4441137"/>
            <a:ext cx="1895301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模型诊断</a:t>
            </a:r>
            <a:endParaRPr lang="en-US" altLang="zh-CN" dirty="0"/>
          </a:p>
          <a:p>
            <a:pPr algn="ctr"/>
            <a:r>
              <a:rPr lang="en-US" altLang="zh-CN" dirty="0"/>
              <a:t>Model Diagnose</a:t>
            </a:r>
            <a:endParaRPr lang="zh-CN" altLang="en-US" dirty="0"/>
          </a:p>
        </p:txBody>
      </p:sp>
      <p:sp>
        <p:nvSpPr>
          <p:cNvPr id="28" name="右箭头 27"/>
          <p:cNvSpPr/>
          <p:nvPr/>
        </p:nvSpPr>
        <p:spPr>
          <a:xfrm>
            <a:off x="3508502" y="4569985"/>
            <a:ext cx="404553" cy="2576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21816" y="4441137"/>
            <a:ext cx="4363294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得出结论，分析结束</a:t>
            </a:r>
            <a:endParaRPr lang="en-US" altLang="zh-CN" dirty="0"/>
          </a:p>
          <a:p>
            <a:pPr algn="ctr"/>
            <a:r>
              <a:rPr lang="en-US" altLang="zh-CN" dirty="0"/>
              <a:t>Get conclusion, end of analysis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476731" y="1722974"/>
            <a:ext cx="1895301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主题的确定</a:t>
            </a:r>
            <a:r>
              <a:rPr lang="en-US" altLang="zh-CN" dirty="0"/>
              <a:t>theme(question)</a:t>
            </a:r>
            <a:endParaRPr lang="zh-CN" altLang="en-US" dirty="0"/>
          </a:p>
        </p:txBody>
      </p:sp>
      <p:sp>
        <p:nvSpPr>
          <p:cNvPr id="31" name="右箭头 30"/>
          <p:cNvSpPr/>
          <p:nvPr/>
        </p:nvSpPr>
        <p:spPr>
          <a:xfrm rot="5400000">
            <a:off x="2249813" y="2333930"/>
            <a:ext cx="404553" cy="2576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23889" y="5580208"/>
            <a:ext cx="10308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选用何种模型，哪种方法来进行某种作用的变异来源估计？</a:t>
            </a:r>
          </a:p>
        </p:txBody>
      </p:sp>
    </p:spTree>
    <p:extLst>
      <p:ext uri="{BB962C8B-B14F-4D97-AF65-F5344CB8AC3E}">
        <p14:creationId xmlns:p14="http://schemas.microsoft.com/office/powerpoint/2010/main" val="2993730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The process of Meta analysis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506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Data collect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dirty="0"/>
              <a:t>mean value, SD, sampling size, ……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Effect size select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CN" dirty="0" err="1"/>
              <a:t>yi</a:t>
            </a:r>
            <a:r>
              <a:rPr lang="en-US" altLang="zh-CN" dirty="0"/>
              <a:t> and vi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Calculate cumulative effect size: </a:t>
            </a:r>
            <a:r>
              <a:rPr lang="en-US" altLang="zh-CN" dirty="0"/>
              <a:t>model select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Analysis the explaining (moderators) variable influence in effect size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dirty="0"/>
              <a:t>model select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Model diagnosis</a:t>
            </a:r>
            <a:r>
              <a:rPr lang="zh-CN" altLang="en-US" dirty="0"/>
              <a:t>：（</a:t>
            </a:r>
            <a:r>
              <a:rPr lang="en-US" altLang="zh-CN" dirty="0">
                <a:solidFill>
                  <a:srgbClr val="0000FF"/>
                </a:solidFill>
              </a:rPr>
              <a:t> fail-safe number </a:t>
            </a:r>
            <a:r>
              <a:rPr lang="en-US" altLang="zh-CN" dirty="0"/>
              <a:t>……..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1075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solidFill>
                  <a:srgbClr val="0000FF"/>
                </a:solidFill>
              </a:rPr>
              <a:t>专业</a:t>
            </a:r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分析软件介绍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47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 err="1"/>
              <a:t>MetaWIN</a:t>
            </a:r>
            <a:r>
              <a:rPr lang="en-US" altLang="zh-CN" dirty="0"/>
              <a:t> (</a:t>
            </a:r>
            <a:r>
              <a:rPr lang="zh-CN" altLang="en-US" dirty="0"/>
              <a:t>收费，傻瓜式</a:t>
            </a:r>
            <a:r>
              <a:rPr lang="en-US" altLang="zh-CN" dirty="0"/>
              <a:t>)</a:t>
            </a:r>
            <a:r>
              <a:rPr lang="zh-CN" altLang="en-US" dirty="0"/>
              <a:t>，但只能处理最简单类型，单一解释变量数据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(Excel</a:t>
            </a:r>
            <a:r>
              <a:rPr lang="zh-CN" altLang="en-US" dirty="0"/>
              <a:t>也可完成相关分析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R</a:t>
            </a:r>
            <a:r>
              <a:rPr lang="zh-CN" altLang="en-US" dirty="0"/>
              <a:t>软件包，</a:t>
            </a:r>
            <a:r>
              <a:rPr lang="en-US" altLang="zh-CN" dirty="0" err="1"/>
              <a:t>Metafor</a:t>
            </a:r>
            <a:r>
              <a:rPr lang="en-US" altLang="zh-CN" dirty="0"/>
              <a:t> </a:t>
            </a:r>
            <a:r>
              <a:rPr lang="zh-CN" altLang="en-US" dirty="0"/>
              <a:t>（功能齐全）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OppenMME</a:t>
            </a:r>
            <a:r>
              <a:rPr lang="en-US" altLang="zh-CN" dirty="0"/>
              <a:t> </a:t>
            </a:r>
            <a:r>
              <a:rPr lang="zh-CN" altLang="en-US" dirty="0"/>
              <a:t>（免费，傻瓜式，功能较齐全）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59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64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zh-CN" altLang="en-US" sz="5400" b="1" dirty="0">
                <a:solidFill>
                  <a:srgbClr val="FF0000"/>
                </a:solidFill>
              </a:rPr>
              <a:t>首先：科学问题是一切研究的核心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429000"/>
            <a:ext cx="10927976" cy="289429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3600" dirty="0"/>
              <a:t>科学问题，是</a:t>
            </a:r>
            <a:r>
              <a:rPr lang="zh-CN" altLang="en-US" sz="3600" b="1" dirty="0"/>
              <a:t>最最最</a:t>
            </a:r>
            <a:r>
              <a:rPr lang="zh-CN" altLang="en-US" sz="3600" dirty="0"/>
              <a:t>关键的一环。</a:t>
            </a:r>
            <a:endParaRPr lang="en-US" altLang="zh-CN" sz="3600" dirty="0"/>
          </a:p>
          <a:p>
            <a:pPr>
              <a:lnSpc>
                <a:spcPct val="120000"/>
              </a:lnSpc>
              <a:defRPr/>
            </a:pPr>
            <a:r>
              <a:rPr lang="zh-CN" altLang="en-US" sz="3600" dirty="0"/>
              <a:t>科学研究的本质是回答问题，</a:t>
            </a:r>
            <a:r>
              <a:rPr lang="zh-CN" altLang="en-US" sz="3600" b="1" dirty="0">
                <a:solidFill>
                  <a:srgbClr val="FF0000"/>
                </a:solidFill>
              </a:rPr>
              <a:t>而非炫技！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020A70-000F-43D0-B798-6022F6205D49}"/>
              </a:ext>
            </a:extLst>
          </p:cNvPr>
          <p:cNvSpPr txBox="1"/>
          <p:nvPr/>
        </p:nvSpPr>
        <p:spPr>
          <a:xfrm>
            <a:off x="2960914" y="1964485"/>
            <a:ext cx="6997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6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Scientific question</a:t>
            </a:r>
          </a:p>
        </p:txBody>
      </p:sp>
    </p:spTree>
    <p:extLst>
      <p:ext uri="{BB962C8B-B14F-4D97-AF65-F5344CB8AC3E}">
        <p14:creationId xmlns:p14="http://schemas.microsoft.com/office/powerpoint/2010/main" val="1089617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6562" y="143744"/>
            <a:ext cx="11703518" cy="1325563"/>
          </a:xfrm>
        </p:spPr>
        <p:txBody>
          <a:bodyPr/>
          <a:lstStyle/>
          <a:p>
            <a:pPr algn="ctr"/>
            <a:r>
              <a:rPr lang="zh-CN" altLang="en-US" dirty="0"/>
              <a:t>从一个案例开始：</a:t>
            </a:r>
            <a:br>
              <a:rPr lang="en-US" altLang="zh-CN" dirty="0"/>
            </a:br>
            <a:r>
              <a:rPr lang="zh-CN" altLang="en-US" dirty="0">
                <a:solidFill>
                  <a:srgbClr val="0000FF"/>
                </a:solidFill>
              </a:rPr>
              <a:t>打猎对哺乳动物和鸟类种群的影响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1" y="1655235"/>
            <a:ext cx="5703333" cy="28962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1" y="4854181"/>
            <a:ext cx="6156789" cy="535966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218321" y="1959888"/>
            <a:ext cx="6051081" cy="289429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dirty="0"/>
              <a:t>科学问题，</a:t>
            </a: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</a:rPr>
              <a:t>）打猎对哺乳动物和鸟类的个体数量有什么影响？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</a:rPr>
              <a:t>）这种影响受到哪些因素的影响：动物类型（食性），体型大小，距离居民点远近</a:t>
            </a:r>
            <a:r>
              <a:rPr lang="en-US" altLang="zh-CN" sz="2000" b="1" dirty="0">
                <a:solidFill>
                  <a:srgbClr val="0000FF"/>
                </a:solidFill>
              </a:rPr>
              <a:t>….</a:t>
            </a:r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</a:rPr>
              <a:t>Scientific questions,</a:t>
            </a:r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</a:rPr>
              <a:t>1) What is the effect of hunting on individual populations of mammals and birds?</a:t>
            </a:r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</a:rPr>
              <a:t>2) What factors influence this effect: animal type (feeding habits), body size....</a:t>
            </a:r>
          </a:p>
        </p:txBody>
      </p:sp>
    </p:spTree>
    <p:extLst>
      <p:ext uri="{BB962C8B-B14F-4D97-AF65-F5344CB8AC3E}">
        <p14:creationId xmlns:p14="http://schemas.microsoft.com/office/powerpoint/2010/main" val="165092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642" y="63458"/>
            <a:ext cx="10515600" cy="58714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Meta</a:t>
            </a:r>
            <a:r>
              <a:rPr lang="zh-CN" altLang="en-US" b="1" dirty="0">
                <a:solidFill>
                  <a:srgbClr val="0000FF"/>
                </a:solidFill>
              </a:rPr>
              <a:t>分析第一步</a:t>
            </a:r>
            <a:r>
              <a:rPr lang="en-US" altLang="zh-CN" b="1" dirty="0">
                <a:solidFill>
                  <a:srgbClr val="0000FF"/>
                </a:solidFill>
              </a:rPr>
              <a:t>--</a:t>
            </a:r>
            <a:r>
              <a:rPr lang="zh-CN" altLang="en-US" b="1" dirty="0">
                <a:solidFill>
                  <a:srgbClr val="0000FF"/>
                </a:solidFill>
              </a:rPr>
              <a:t>文献查找与数据收集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7227" y="498559"/>
            <a:ext cx="100424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PRISMA (Preferred Reporting Items for Systematic reviews and Meta-Analyses) </a:t>
            </a:r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7" y="1085182"/>
            <a:ext cx="5763197" cy="57728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59414" y="1085181"/>
            <a:ext cx="61625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文献查找：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Relevant studies published between 1970 and August 2015 were identified through literature searches in the ISI Web of Science and Google Scholar. The search was performed between July-</a:t>
            </a:r>
          </a:p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October 2015 using the following search terms: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road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* OR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settlement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* OR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village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OR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infrastructure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*) AND 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access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* OR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transect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OR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distance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OR *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disturb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* OR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proximity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) AND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hunt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* OR 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bushmeat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OR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poach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* OR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game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) AND (*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diversity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OR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population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OR 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abundan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*OR *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density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OR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encounter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*)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We also used ProQuest Dissertations and Theses repository</a:t>
            </a:r>
          </a:p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http://www.proquest.com/products-services/dissertations/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) to access relevant PhD and MSc dissertations (i.e.: grey literature), and reviewed the references cited in relevant articles.</a:t>
            </a:r>
            <a:endParaRPr lang="en-US" altLang="zh-CN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867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10618</TotalTime>
  <Words>5162</Words>
  <Application>Microsoft Office PowerPoint</Application>
  <PresentationFormat>宽屏</PresentationFormat>
  <Paragraphs>758</Paragraphs>
  <Slides>61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5" baseType="lpstr">
      <vt:lpstr>Lato-Italic</vt:lpstr>
      <vt:lpstr>Lato-Regular</vt:lpstr>
      <vt:lpstr>华文行楷</vt:lpstr>
      <vt:lpstr>宋体</vt:lpstr>
      <vt:lpstr>Arial</vt:lpstr>
      <vt:lpstr>Calibri</vt:lpstr>
      <vt:lpstr>Calibri Light</vt:lpstr>
      <vt:lpstr>Cambria Math</vt:lpstr>
      <vt:lpstr>Garamond</vt:lpstr>
      <vt:lpstr>Lucida Console</vt:lpstr>
      <vt:lpstr>Times New Roman</vt:lpstr>
      <vt:lpstr>Wingdings</vt:lpstr>
      <vt:lpstr>Office 主题</vt:lpstr>
      <vt:lpstr>工作表</vt:lpstr>
      <vt:lpstr>Introduction to Meta-analysis  Yang Rao-Qiong TREC 2021.09</vt:lpstr>
      <vt:lpstr>meta分析-聚天下（案例）研究数据而用之</vt:lpstr>
      <vt:lpstr>Meta分析和数据整合的根本区别----是否构造效应值Fundamental differences between meta-analysis and data integration----whether to construct effect size</vt:lpstr>
      <vt:lpstr>Meta分析的核心逻辑本质—加权分析weighted analysis</vt:lpstr>
      <vt:lpstr>Meta分析的核心 给每一个研究案例赋予一个权重 Assign a weight to each study case</vt:lpstr>
      <vt:lpstr>Meta分析的一般流程 General flow of meta-analysis</vt:lpstr>
      <vt:lpstr>首先：科学问题是一切研究的核心</vt:lpstr>
      <vt:lpstr>从一个案例开始： 打猎对哺乳动物和鸟类种群的影响</vt:lpstr>
      <vt:lpstr>Meta分析第一步--文献查找与数据收集</vt:lpstr>
      <vt:lpstr>文献收集完成后，需要提取哪些数据？ Type 1：Mean value and variation（6组数据）</vt:lpstr>
      <vt:lpstr>PowerPoint 演示文稿</vt:lpstr>
      <vt:lpstr>文献收集完成后，需要提取哪些数据？ Type 3：statistical data统计量数据</vt:lpstr>
      <vt:lpstr>数据提取</vt:lpstr>
      <vt:lpstr>数据提取后的一般格式（均值变异数据）</vt:lpstr>
      <vt:lpstr>效应值的意义Meaning of effect size</vt:lpstr>
      <vt:lpstr>Different type of effect size</vt:lpstr>
      <vt:lpstr>数据提取完毕，下面进入Meta分析第二步 单个研究案例的效应值和权重计算 Effect size and weight calculation of individual case</vt:lpstr>
      <vt:lpstr>效应值(effect size, yi)与案例内方差(Sampling variance, vi)</vt:lpstr>
      <vt:lpstr>Mean value effect size—反应比(Response ratio)</vt:lpstr>
      <vt:lpstr>The sampling variance (vi) of Response ratio</vt:lpstr>
      <vt:lpstr>Mean value effect size --Hedges d</vt:lpstr>
      <vt:lpstr>Effect size base on 2 by 2 frequency table</vt:lpstr>
      <vt:lpstr>PowerPoint 演示文稿</vt:lpstr>
      <vt:lpstr>PowerPoint 演示文稿</vt:lpstr>
      <vt:lpstr>Calculate effect size for individual study cases escalc（mean, SD, N）</vt:lpstr>
      <vt:lpstr>求出每一项研究的效应值（yi）和对应的案例内方差(vi) </vt:lpstr>
      <vt:lpstr>The first question in meta-analysis:  Is the effect of treatment significant?</vt:lpstr>
      <vt:lpstr>固定效应模型 VS 随机效应模型</vt:lpstr>
      <vt:lpstr>固定vs随机，如何选择？</vt:lpstr>
      <vt:lpstr>Cumulative effect size — Fixed effects model - reciprocal of sampling variance as weight</vt:lpstr>
      <vt:lpstr>Cumulative effect size — Random effect model  intra-case variance(vi) inter-case variance(τ^2)</vt:lpstr>
      <vt:lpstr>〖随机效应模型，一旦案例间方差τ〗^2 计算计算完毕那么</vt:lpstr>
      <vt:lpstr>随机效应模型 累计效应值及置信区间的计算</vt:lpstr>
      <vt:lpstr>随机效应模型估计案例间方差（τ2 ）的计算方法</vt:lpstr>
      <vt:lpstr>随机效应模型 案例间方差τ2的估计—方法选择？</vt:lpstr>
      <vt:lpstr>第二步：累计效应值的计算 rma 与rma.mv命令</vt:lpstr>
      <vt:lpstr>第二步：累计效应值（累计效应值）的计算与展示</vt:lpstr>
      <vt:lpstr>PowerPoint 演示文稿</vt:lpstr>
      <vt:lpstr>结果：累计效应值—随机效应模型</vt:lpstr>
      <vt:lpstr>固定效应模型和随机效应模型的差别</vt:lpstr>
      <vt:lpstr>分别对数据中的某一类群数据求累计效应值</vt:lpstr>
      <vt:lpstr>结果：累计效应值—随机效应模型</vt:lpstr>
      <vt:lpstr>是否真的需要引入解释变量？ Whether we need to use explanatory variables?</vt:lpstr>
      <vt:lpstr>PowerPoint 演示文稿</vt:lpstr>
      <vt:lpstr>一旦确定需要引入解释变量 那么，其他因素对效应值的影响如何判定？</vt:lpstr>
      <vt:lpstr>Meta分析的第二个问题- 效应值的大小受哪些因素的影响？  </vt:lpstr>
      <vt:lpstr>If we consider the effect of a factor (explanatory variable) on the effect value, we need to select model again</vt:lpstr>
      <vt:lpstr>Animal type（birds，mammals）influence the effect size of hunting</vt:lpstr>
      <vt:lpstr>因素对效应值的影响—结果解读summary(r4) </vt:lpstr>
      <vt:lpstr>Fixed effects model</vt:lpstr>
      <vt:lpstr>PowerPoint 演示文稿</vt:lpstr>
      <vt:lpstr>连续变量对效应值的影响</vt:lpstr>
      <vt:lpstr>Two factors（Or interactions between multiple factors）</vt:lpstr>
      <vt:lpstr>The final step: model diagnosis       determine if the results are reliable</vt:lpstr>
      <vt:lpstr>Model diagnosis 发表偏爱性诊断—漏斗图Funnel plot</vt:lpstr>
      <vt:lpstr>剪补法（trim and fill）修正结果</vt:lpstr>
      <vt:lpstr>Model diagnosis 发表偏爱性诊断—失安全系数fail-safe number</vt:lpstr>
      <vt:lpstr>Model diagnosis（雷达图radar plot）</vt:lpstr>
      <vt:lpstr>Meta分析最后一步：Model diagnosis Q-Q正态图，判断模型是否合适</vt:lpstr>
      <vt:lpstr>The process of Meta analysis</vt:lpstr>
      <vt:lpstr>专业Meta分析软件介绍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Meta分析理论基础</dc:title>
  <dc:creator>user</dc:creator>
  <cp:lastModifiedBy>YANG Rao-Qiong</cp:lastModifiedBy>
  <cp:revision>822</cp:revision>
  <dcterms:created xsi:type="dcterms:W3CDTF">2017-05-04T01:09:36Z</dcterms:created>
  <dcterms:modified xsi:type="dcterms:W3CDTF">2021-09-09T09:48:00Z</dcterms:modified>
</cp:coreProperties>
</file>